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1" r:id="rId4"/>
    <p:sldMasterId id="2147483665" r:id="rId5"/>
    <p:sldMasterId id="2147483685" r:id="rId6"/>
  </p:sldMasterIdLst>
  <p:notesMasterIdLst>
    <p:notesMasterId r:id="rId38"/>
  </p:notesMasterIdLst>
  <p:handoutMasterIdLst>
    <p:handoutMasterId r:id="rId39"/>
  </p:handoutMasterIdLst>
  <p:sldIdLst>
    <p:sldId id="257" r:id="rId7"/>
    <p:sldId id="1006" r:id="rId8"/>
    <p:sldId id="1016" r:id="rId9"/>
    <p:sldId id="1017" r:id="rId10"/>
    <p:sldId id="1023" r:id="rId11"/>
    <p:sldId id="1019" r:id="rId12"/>
    <p:sldId id="1022" r:id="rId13"/>
    <p:sldId id="1049" r:id="rId14"/>
    <p:sldId id="1034" r:id="rId15"/>
    <p:sldId id="1035" r:id="rId16"/>
    <p:sldId id="1039" r:id="rId17"/>
    <p:sldId id="1040" r:id="rId18"/>
    <p:sldId id="1042" r:id="rId19"/>
    <p:sldId id="1043" r:id="rId20"/>
    <p:sldId id="1047" r:id="rId21"/>
    <p:sldId id="1052" r:id="rId22"/>
    <p:sldId id="1050" r:id="rId23"/>
    <p:sldId id="1063" r:id="rId24"/>
    <p:sldId id="1064" r:id="rId25"/>
    <p:sldId id="1058" r:id="rId26"/>
    <p:sldId id="1062" r:id="rId27"/>
    <p:sldId id="1061" r:id="rId28"/>
    <p:sldId id="1046" r:id="rId29"/>
    <p:sldId id="1041" r:id="rId30"/>
    <p:sldId id="1037" r:id="rId31"/>
    <p:sldId id="1038" r:id="rId32"/>
    <p:sldId id="1033" r:id="rId33"/>
    <p:sldId id="1055" r:id="rId34"/>
    <p:sldId id="1059" r:id="rId35"/>
    <p:sldId id="1060" r:id="rId36"/>
    <p:sldId id="1056" r:id="rId37"/>
  </p:sldIdLst>
  <p:sldSz cx="12192000" cy="6858000"/>
  <p:notesSz cx="6794500" cy="99314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1411CE8-B472-A49A-3D73-546234571ED2}" name="Silvia Madia" initials="SM" userId="S::silvia_madia@regione.lombardia.it::79aff4b0-5094-4639-927c-6111eee37801"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Gabriele Pasqui" initials="GP" lastIdx="1" clrIdx="0">
    <p:extLst>
      <p:ext uri="{19B8F6BF-5375-455C-9EA6-DF929625EA0E}">
        <p15:presenceInfo xmlns:p15="http://schemas.microsoft.com/office/powerpoint/2012/main" userId="Gabriele Pasqui"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B050"/>
    <a:srgbClr val="008341"/>
    <a:srgbClr val="12994A"/>
    <a:srgbClr val="72C293"/>
    <a:srgbClr val="3EA652"/>
    <a:srgbClr val="0000FF"/>
    <a:srgbClr val="D9D9D9"/>
    <a:srgbClr val="F0F8FA"/>
    <a:srgbClr val="5FB5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8" autoAdjust="0"/>
    <p:restoredTop sz="93792" autoAdjust="0"/>
  </p:normalViewPr>
  <p:slideViewPr>
    <p:cSldViewPr snapToGrid="0">
      <p:cViewPr varScale="1">
        <p:scale>
          <a:sx n="87" d="100"/>
          <a:sy n="87" d="100"/>
        </p:scale>
        <p:origin x="648" y="96"/>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45" d="100"/>
          <a:sy n="45" d="100"/>
        </p:scale>
        <p:origin x="2768" y="5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commentAuthors" Target="commentAuthors.xml"/><Relationship Id="rId45"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711F704-30BB-4DD4-9077-F37B69D8DEDC}"/>
              </a:ext>
            </a:extLst>
          </p:cNvPr>
          <p:cNvSpPr>
            <a:spLocks noGrp="1"/>
          </p:cNvSpPr>
          <p:nvPr>
            <p:ph type="hdr" sz="quarter"/>
          </p:nvPr>
        </p:nvSpPr>
        <p:spPr>
          <a:xfrm>
            <a:off x="0" y="0"/>
            <a:ext cx="2945024" cy="497290"/>
          </a:xfrm>
          <a:prstGeom prst="rect">
            <a:avLst/>
          </a:prstGeom>
        </p:spPr>
        <p:txBody>
          <a:bodyPr vert="horz" lIns="91440" tIns="45720" rIns="91440" bIns="45720" rtlCol="0"/>
          <a:lstStyle>
            <a:lvl1pPr algn="l">
              <a:defRPr sz="1200"/>
            </a:lvl1pPr>
          </a:lstStyle>
          <a:p>
            <a:endParaRPr lang="it-IT"/>
          </a:p>
        </p:txBody>
      </p:sp>
      <p:sp>
        <p:nvSpPr>
          <p:cNvPr id="3" name="Date Placeholder 2">
            <a:extLst>
              <a:ext uri="{FF2B5EF4-FFF2-40B4-BE49-F238E27FC236}">
                <a16:creationId xmlns:a16="http://schemas.microsoft.com/office/drawing/2014/main" id="{C6647311-19C8-4A49-A4D0-459FE4AC5CBF}"/>
              </a:ext>
            </a:extLst>
          </p:cNvPr>
          <p:cNvSpPr>
            <a:spLocks noGrp="1"/>
          </p:cNvSpPr>
          <p:nvPr>
            <p:ph type="dt" sz="quarter" idx="1"/>
          </p:nvPr>
        </p:nvSpPr>
        <p:spPr>
          <a:xfrm>
            <a:off x="3847890" y="0"/>
            <a:ext cx="2945024" cy="497290"/>
          </a:xfrm>
          <a:prstGeom prst="rect">
            <a:avLst/>
          </a:prstGeom>
        </p:spPr>
        <p:txBody>
          <a:bodyPr vert="horz" lIns="91440" tIns="45720" rIns="91440" bIns="45720" rtlCol="0"/>
          <a:lstStyle>
            <a:lvl1pPr algn="r">
              <a:defRPr sz="1200"/>
            </a:lvl1pPr>
          </a:lstStyle>
          <a:p>
            <a:fld id="{C9D89F81-9ABD-415D-8000-B2FE109F1148}" type="datetimeFigureOut">
              <a:rPr lang="it-IT" smtClean="0"/>
              <a:t>21/09/2022</a:t>
            </a:fld>
            <a:endParaRPr lang="it-IT"/>
          </a:p>
        </p:txBody>
      </p:sp>
      <p:sp>
        <p:nvSpPr>
          <p:cNvPr id="4" name="Footer Placeholder 3">
            <a:extLst>
              <a:ext uri="{FF2B5EF4-FFF2-40B4-BE49-F238E27FC236}">
                <a16:creationId xmlns:a16="http://schemas.microsoft.com/office/drawing/2014/main" id="{1E24EB7A-9BE1-4DA9-AE4F-0BAA0CB9AABC}"/>
              </a:ext>
            </a:extLst>
          </p:cNvPr>
          <p:cNvSpPr>
            <a:spLocks noGrp="1"/>
          </p:cNvSpPr>
          <p:nvPr>
            <p:ph type="ftr" sz="quarter" idx="2"/>
          </p:nvPr>
        </p:nvSpPr>
        <p:spPr>
          <a:xfrm>
            <a:off x="0" y="9434111"/>
            <a:ext cx="2945024" cy="497290"/>
          </a:xfrm>
          <a:prstGeom prst="rect">
            <a:avLst/>
          </a:prstGeom>
        </p:spPr>
        <p:txBody>
          <a:bodyPr vert="horz" lIns="91440" tIns="45720" rIns="91440" bIns="45720" rtlCol="0" anchor="b"/>
          <a:lstStyle>
            <a:lvl1pPr algn="l">
              <a:defRPr sz="1200"/>
            </a:lvl1pPr>
          </a:lstStyle>
          <a:p>
            <a:endParaRPr lang="it-IT"/>
          </a:p>
        </p:txBody>
      </p:sp>
      <p:sp>
        <p:nvSpPr>
          <p:cNvPr id="5" name="Slide Number Placeholder 4">
            <a:extLst>
              <a:ext uri="{FF2B5EF4-FFF2-40B4-BE49-F238E27FC236}">
                <a16:creationId xmlns:a16="http://schemas.microsoft.com/office/drawing/2014/main" id="{143044CD-FE4B-4868-8D75-D0DA5169CFF9}"/>
              </a:ext>
            </a:extLst>
          </p:cNvPr>
          <p:cNvSpPr>
            <a:spLocks noGrp="1"/>
          </p:cNvSpPr>
          <p:nvPr>
            <p:ph type="sldNum" sz="quarter" idx="3"/>
          </p:nvPr>
        </p:nvSpPr>
        <p:spPr>
          <a:xfrm>
            <a:off x="3847890" y="9434111"/>
            <a:ext cx="2945024" cy="497290"/>
          </a:xfrm>
          <a:prstGeom prst="rect">
            <a:avLst/>
          </a:prstGeom>
        </p:spPr>
        <p:txBody>
          <a:bodyPr vert="horz" lIns="91440" tIns="45720" rIns="91440" bIns="45720" rtlCol="0" anchor="b"/>
          <a:lstStyle>
            <a:lvl1pPr algn="r">
              <a:defRPr sz="1200"/>
            </a:lvl1pPr>
          </a:lstStyle>
          <a:p>
            <a:fld id="{9FB89908-7117-4670-B002-D2A11E5EA423}" type="slidenum">
              <a:rPr lang="it-IT" smtClean="0"/>
              <a:t>‹N›</a:t>
            </a:fld>
            <a:endParaRPr lang="it-IT"/>
          </a:p>
        </p:txBody>
      </p:sp>
    </p:spTree>
    <p:extLst>
      <p:ext uri="{BB962C8B-B14F-4D97-AF65-F5344CB8AC3E}">
        <p14:creationId xmlns:p14="http://schemas.microsoft.com/office/powerpoint/2010/main" val="81862792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5024" cy="49729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47890" y="0"/>
            <a:ext cx="2945024" cy="497290"/>
          </a:xfrm>
          <a:prstGeom prst="rect">
            <a:avLst/>
          </a:prstGeom>
        </p:spPr>
        <p:txBody>
          <a:bodyPr vert="horz" lIns="91440" tIns="45720" rIns="91440" bIns="45720" rtlCol="0"/>
          <a:lstStyle>
            <a:lvl1pPr algn="r">
              <a:defRPr sz="1200"/>
            </a:lvl1pPr>
          </a:lstStyle>
          <a:p>
            <a:fld id="{A629343C-D0F0-4669-9121-7888FAF3875A}" type="datetimeFigureOut">
              <a:rPr lang="it-IT" smtClean="0"/>
              <a:t>21/09/2022</a:t>
            </a:fld>
            <a:endParaRPr lang="it-IT"/>
          </a:p>
        </p:txBody>
      </p:sp>
      <p:sp>
        <p:nvSpPr>
          <p:cNvPr id="4" name="Segnaposto immagine diapositiva 3"/>
          <p:cNvSpPr>
            <a:spLocks noGrp="1" noRot="1" noChangeAspect="1"/>
          </p:cNvSpPr>
          <p:nvPr>
            <p:ph type="sldImg" idx="2"/>
          </p:nvPr>
        </p:nvSpPr>
        <p:spPr>
          <a:xfrm>
            <a:off x="417513" y="1239838"/>
            <a:ext cx="5959475" cy="33528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79133" y="4779417"/>
            <a:ext cx="5436235" cy="3911158"/>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9434111"/>
            <a:ext cx="2945024" cy="49729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47890" y="9434111"/>
            <a:ext cx="2945024" cy="497290"/>
          </a:xfrm>
          <a:prstGeom prst="rect">
            <a:avLst/>
          </a:prstGeom>
        </p:spPr>
        <p:txBody>
          <a:bodyPr vert="horz" lIns="91440" tIns="45720" rIns="91440" bIns="45720" rtlCol="0" anchor="b"/>
          <a:lstStyle>
            <a:lvl1pPr algn="r">
              <a:defRPr sz="1200"/>
            </a:lvl1pPr>
          </a:lstStyle>
          <a:p>
            <a:fld id="{6F227D01-6F5B-4FD0-A999-2E25F9B0AB8B}" type="slidenum">
              <a:rPr lang="it-IT" smtClean="0"/>
              <a:t>‹N›</a:t>
            </a:fld>
            <a:endParaRPr lang="it-IT"/>
          </a:p>
        </p:txBody>
      </p:sp>
    </p:spTree>
    <p:extLst>
      <p:ext uri="{BB962C8B-B14F-4D97-AF65-F5344CB8AC3E}">
        <p14:creationId xmlns:p14="http://schemas.microsoft.com/office/powerpoint/2010/main" val="1435037667"/>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piè di pagina 3"/>
          <p:cNvSpPr>
            <a:spLocks noGrp="1"/>
          </p:cNvSpPr>
          <p:nvPr>
            <p:ph type="ftr" sz="quarter" idx="4"/>
          </p:nvPr>
        </p:nvSpPr>
        <p:spPr/>
        <p:txBody>
          <a:bodyPr/>
          <a:lstStyle/>
          <a:p>
            <a:endParaRPr lang="it-IT"/>
          </a:p>
        </p:txBody>
      </p:sp>
      <p:sp>
        <p:nvSpPr>
          <p:cNvPr id="5" name="Segnaposto numero diapositiva 4"/>
          <p:cNvSpPr>
            <a:spLocks noGrp="1"/>
          </p:cNvSpPr>
          <p:nvPr>
            <p:ph type="sldNum" sz="quarter" idx="5"/>
          </p:nvPr>
        </p:nvSpPr>
        <p:spPr/>
        <p:txBody>
          <a:bodyPr/>
          <a:lstStyle/>
          <a:p>
            <a:fld id="{6F227D01-6F5B-4FD0-A999-2E25F9B0AB8B}" type="slidenum">
              <a:rPr lang="it-IT" smtClean="0"/>
              <a:t>2</a:t>
            </a:fld>
            <a:endParaRPr lang="it-IT"/>
          </a:p>
        </p:txBody>
      </p:sp>
    </p:spTree>
    <p:extLst>
      <p:ext uri="{BB962C8B-B14F-4D97-AF65-F5344CB8AC3E}">
        <p14:creationId xmlns:p14="http://schemas.microsoft.com/office/powerpoint/2010/main" val="25913442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piè di pagina 3"/>
          <p:cNvSpPr>
            <a:spLocks noGrp="1"/>
          </p:cNvSpPr>
          <p:nvPr>
            <p:ph type="ftr" sz="quarter" idx="4"/>
          </p:nvPr>
        </p:nvSpPr>
        <p:spPr/>
        <p:txBody>
          <a:bodyPr/>
          <a:lstStyle/>
          <a:p>
            <a:endParaRPr lang="it-IT"/>
          </a:p>
        </p:txBody>
      </p:sp>
      <p:sp>
        <p:nvSpPr>
          <p:cNvPr id="5" name="Segnaposto numero diapositiva 4"/>
          <p:cNvSpPr>
            <a:spLocks noGrp="1"/>
          </p:cNvSpPr>
          <p:nvPr>
            <p:ph type="sldNum" sz="quarter" idx="5"/>
          </p:nvPr>
        </p:nvSpPr>
        <p:spPr/>
        <p:txBody>
          <a:bodyPr/>
          <a:lstStyle/>
          <a:p>
            <a:fld id="{6F227D01-6F5B-4FD0-A999-2E25F9B0AB8B}" type="slidenum">
              <a:rPr lang="it-IT" smtClean="0"/>
              <a:t>3</a:t>
            </a:fld>
            <a:endParaRPr lang="it-IT"/>
          </a:p>
        </p:txBody>
      </p:sp>
    </p:spTree>
    <p:extLst>
      <p:ext uri="{BB962C8B-B14F-4D97-AF65-F5344CB8AC3E}">
        <p14:creationId xmlns:p14="http://schemas.microsoft.com/office/powerpoint/2010/main" val="5333004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In ordine di graduatoria: Cinisello Balsamo, Rho, Bergamo, Milano, Brescia, Legnano, Monza, Gallarate, Mantova, Pavia, Sondrio, Busto Arsizio</a:t>
            </a:r>
          </a:p>
        </p:txBody>
      </p:sp>
      <p:sp>
        <p:nvSpPr>
          <p:cNvPr id="4" name="Segnaposto piè di pagina 3"/>
          <p:cNvSpPr>
            <a:spLocks noGrp="1"/>
          </p:cNvSpPr>
          <p:nvPr>
            <p:ph type="ftr" sz="quarter" idx="4"/>
          </p:nvPr>
        </p:nvSpPr>
        <p:spPr/>
        <p:txBody>
          <a:bodyPr/>
          <a:lstStyle/>
          <a:p>
            <a:endParaRPr lang="it-IT"/>
          </a:p>
        </p:txBody>
      </p:sp>
      <p:sp>
        <p:nvSpPr>
          <p:cNvPr id="5" name="Segnaposto numero diapositiva 4"/>
          <p:cNvSpPr>
            <a:spLocks noGrp="1"/>
          </p:cNvSpPr>
          <p:nvPr>
            <p:ph type="sldNum" sz="quarter" idx="5"/>
          </p:nvPr>
        </p:nvSpPr>
        <p:spPr/>
        <p:txBody>
          <a:bodyPr/>
          <a:lstStyle/>
          <a:p>
            <a:fld id="{6F227D01-6F5B-4FD0-A999-2E25F9B0AB8B}" type="slidenum">
              <a:rPr lang="it-IT" smtClean="0"/>
              <a:t>4</a:t>
            </a:fld>
            <a:endParaRPr lang="it-IT"/>
          </a:p>
        </p:txBody>
      </p:sp>
    </p:spTree>
    <p:extLst>
      <p:ext uri="{BB962C8B-B14F-4D97-AF65-F5344CB8AC3E}">
        <p14:creationId xmlns:p14="http://schemas.microsoft.com/office/powerpoint/2010/main" val="28975530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In ordine di graduatoria: Cinisello Balsamo, Rho, Bergamo, Milano, Brescia, Legnano, Monza, Gallarate, Mantova, Pavia, Sondrio, Busto Arsizio</a:t>
            </a:r>
          </a:p>
        </p:txBody>
      </p:sp>
      <p:sp>
        <p:nvSpPr>
          <p:cNvPr id="4" name="Segnaposto piè di pagina 3"/>
          <p:cNvSpPr>
            <a:spLocks noGrp="1"/>
          </p:cNvSpPr>
          <p:nvPr>
            <p:ph type="ftr" sz="quarter" idx="4"/>
          </p:nvPr>
        </p:nvSpPr>
        <p:spPr/>
        <p:txBody>
          <a:bodyPr/>
          <a:lstStyle/>
          <a:p>
            <a:endParaRPr lang="it-IT"/>
          </a:p>
        </p:txBody>
      </p:sp>
      <p:sp>
        <p:nvSpPr>
          <p:cNvPr id="5" name="Segnaposto numero diapositiva 4"/>
          <p:cNvSpPr>
            <a:spLocks noGrp="1"/>
          </p:cNvSpPr>
          <p:nvPr>
            <p:ph type="sldNum" sz="quarter" idx="5"/>
          </p:nvPr>
        </p:nvSpPr>
        <p:spPr/>
        <p:txBody>
          <a:bodyPr/>
          <a:lstStyle/>
          <a:p>
            <a:fld id="{6F227D01-6F5B-4FD0-A999-2E25F9B0AB8B}" type="slidenum">
              <a:rPr lang="it-IT" smtClean="0"/>
              <a:t>5</a:t>
            </a:fld>
            <a:endParaRPr lang="it-IT"/>
          </a:p>
        </p:txBody>
      </p:sp>
    </p:spTree>
    <p:extLst>
      <p:ext uri="{BB962C8B-B14F-4D97-AF65-F5344CB8AC3E}">
        <p14:creationId xmlns:p14="http://schemas.microsoft.com/office/powerpoint/2010/main" val="42483385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In ordine di graduatoria: Cinisello Balsamo, Rho, Bergamo, Milano, Brescia, Legnano, Monza, Gallarate, Mantova, Pavia, Sondrio, Busto Arsizio</a:t>
            </a:r>
          </a:p>
        </p:txBody>
      </p:sp>
      <p:sp>
        <p:nvSpPr>
          <p:cNvPr id="4" name="Segnaposto piè di pagina 3"/>
          <p:cNvSpPr>
            <a:spLocks noGrp="1"/>
          </p:cNvSpPr>
          <p:nvPr>
            <p:ph type="ftr" sz="quarter" idx="4"/>
          </p:nvPr>
        </p:nvSpPr>
        <p:spPr/>
        <p:txBody>
          <a:bodyPr/>
          <a:lstStyle/>
          <a:p>
            <a:endParaRPr lang="it-IT"/>
          </a:p>
        </p:txBody>
      </p:sp>
      <p:sp>
        <p:nvSpPr>
          <p:cNvPr id="5" name="Segnaposto numero diapositiva 4"/>
          <p:cNvSpPr>
            <a:spLocks noGrp="1"/>
          </p:cNvSpPr>
          <p:nvPr>
            <p:ph type="sldNum" sz="quarter" idx="5"/>
          </p:nvPr>
        </p:nvSpPr>
        <p:spPr/>
        <p:txBody>
          <a:bodyPr/>
          <a:lstStyle/>
          <a:p>
            <a:fld id="{6F227D01-6F5B-4FD0-A999-2E25F9B0AB8B}" type="slidenum">
              <a:rPr lang="it-IT" smtClean="0"/>
              <a:t>6</a:t>
            </a:fld>
            <a:endParaRPr lang="it-IT"/>
          </a:p>
        </p:txBody>
      </p:sp>
    </p:spTree>
    <p:extLst>
      <p:ext uri="{BB962C8B-B14F-4D97-AF65-F5344CB8AC3E}">
        <p14:creationId xmlns:p14="http://schemas.microsoft.com/office/powerpoint/2010/main" val="29338638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In ordine di graduatoria: Cinisello Balsamo, Rho, Bergamo, Milano, Brescia, Legnano, Monza, Gallarate, Mantova, Pavia, Sondrio, Busto Arsizio</a:t>
            </a:r>
          </a:p>
        </p:txBody>
      </p:sp>
      <p:sp>
        <p:nvSpPr>
          <p:cNvPr id="4" name="Segnaposto piè di pagina 3"/>
          <p:cNvSpPr>
            <a:spLocks noGrp="1"/>
          </p:cNvSpPr>
          <p:nvPr>
            <p:ph type="ftr" sz="quarter" idx="4"/>
          </p:nvPr>
        </p:nvSpPr>
        <p:spPr/>
        <p:txBody>
          <a:bodyPr/>
          <a:lstStyle/>
          <a:p>
            <a:endParaRPr lang="it-IT"/>
          </a:p>
        </p:txBody>
      </p:sp>
      <p:sp>
        <p:nvSpPr>
          <p:cNvPr id="5" name="Segnaposto numero diapositiva 4"/>
          <p:cNvSpPr>
            <a:spLocks noGrp="1"/>
          </p:cNvSpPr>
          <p:nvPr>
            <p:ph type="sldNum" sz="quarter" idx="5"/>
          </p:nvPr>
        </p:nvSpPr>
        <p:spPr/>
        <p:txBody>
          <a:bodyPr/>
          <a:lstStyle/>
          <a:p>
            <a:fld id="{6F227D01-6F5B-4FD0-A999-2E25F9B0AB8B}" type="slidenum">
              <a:rPr lang="it-IT" smtClean="0"/>
              <a:t>7</a:t>
            </a:fld>
            <a:endParaRPr lang="it-IT"/>
          </a:p>
        </p:txBody>
      </p:sp>
    </p:spTree>
    <p:extLst>
      <p:ext uri="{BB962C8B-B14F-4D97-AF65-F5344CB8AC3E}">
        <p14:creationId xmlns:p14="http://schemas.microsoft.com/office/powerpoint/2010/main" val="22327159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olo e contenuto">
    <p:spTree>
      <p:nvGrpSpPr>
        <p:cNvPr id="1" name=""/>
        <p:cNvGrpSpPr/>
        <p:nvPr/>
      </p:nvGrpSpPr>
      <p:grpSpPr>
        <a:xfrm>
          <a:off x="0" y="0"/>
          <a:ext cx="0" cy="0"/>
          <a:chOff x="0" y="0"/>
          <a:chExt cx="0" cy="0"/>
        </a:xfrm>
      </p:grpSpPr>
      <p:sp>
        <p:nvSpPr>
          <p:cNvPr id="4" name="Segnaposto data 3"/>
          <p:cNvSpPr>
            <a:spLocks noGrp="1"/>
          </p:cNvSpPr>
          <p:nvPr>
            <p:ph type="dt" sz="half" idx="10"/>
          </p:nvPr>
        </p:nvSpPr>
        <p:spPr/>
        <p:txBody>
          <a:bodyPr/>
          <a:lstStyle/>
          <a:p>
            <a:pPr defTabSz="609585"/>
            <a:fld id="{CFBDB3CC-DA0B-4079-80D9-4BCD09900B96}" type="datetime1">
              <a:rPr lang="it-IT" smtClean="0">
                <a:solidFill>
                  <a:prstClr val="black">
                    <a:tint val="75000"/>
                  </a:prstClr>
                </a:solidFill>
              </a:rPr>
              <a:t>21/09/2022</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pPr defTabSz="609585"/>
            <a:endParaRPr lang="it-IT">
              <a:solidFill>
                <a:prstClr val="black">
                  <a:tint val="75000"/>
                </a:prstClr>
              </a:solidFill>
            </a:endParaRPr>
          </a:p>
        </p:txBody>
      </p:sp>
      <p:sp>
        <p:nvSpPr>
          <p:cNvPr id="6" name="Segnaposto numero diapositiva 5"/>
          <p:cNvSpPr>
            <a:spLocks noGrp="1"/>
          </p:cNvSpPr>
          <p:nvPr>
            <p:ph type="sldNum" sz="quarter" idx="12"/>
          </p:nvPr>
        </p:nvSpPr>
        <p:spPr>
          <a:xfrm>
            <a:off x="4693920" y="6356351"/>
            <a:ext cx="2844800" cy="365125"/>
          </a:xfrm>
        </p:spPr>
        <p:txBody>
          <a:bodyPr/>
          <a:lstStyle>
            <a:lvl1pPr algn="ctr">
              <a:defRPr/>
            </a:lvl1pPr>
          </a:lstStyle>
          <a:p>
            <a:pPr defTabSz="609585"/>
            <a:fld id="{49BB6CCB-ABA9-DF47-8B77-5ED46CF7886A}" type="slidenum">
              <a:rPr lang="it-IT" smtClean="0">
                <a:solidFill>
                  <a:prstClr val="black">
                    <a:tint val="75000"/>
                  </a:prstClr>
                </a:solidFill>
              </a:rPr>
              <a:pPr defTabSz="609585"/>
              <a:t>‹N›</a:t>
            </a:fld>
            <a:endParaRPr lang="it-IT">
              <a:solidFill>
                <a:prstClr val="black">
                  <a:tint val="75000"/>
                </a:prstClr>
              </a:solidFill>
            </a:endParaRPr>
          </a:p>
        </p:txBody>
      </p:sp>
      <p:sp>
        <p:nvSpPr>
          <p:cNvPr id="10" name="Title 9">
            <a:extLst>
              <a:ext uri="{FF2B5EF4-FFF2-40B4-BE49-F238E27FC236}">
                <a16:creationId xmlns:a16="http://schemas.microsoft.com/office/drawing/2014/main" id="{06169D3D-413A-4921-A941-7B73A292A210}"/>
              </a:ext>
            </a:extLst>
          </p:cNvPr>
          <p:cNvSpPr>
            <a:spLocks noGrp="1"/>
          </p:cNvSpPr>
          <p:nvPr>
            <p:ph type="title"/>
          </p:nvPr>
        </p:nvSpPr>
        <p:spPr>
          <a:xfrm>
            <a:off x="944194" y="274639"/>
            <a:ext cx="10303613" cy="507239"/>
          </a:xfrm>
        </p:spPr>
        <p:txBody>
          <a:bodyPr>
            <a:normAutofit/>
          </a:bodyPr>
          <a:lstStyle>
            <a:lvl1pPr algn="l">
              <a:defRPr sz="2400" b="1">
                <a:solidFill>
                  <a:srgbClr val="008341"/>
                </a:solidFill>
              </a:defRPr>
            </a:lvl1pPr>
          </a:lstStyle>
          <a:p>
            <a:r>
              <a:rPr lang="en-US" dirty="0"/>
              <a:t>Click to edit Master title style</a:t>
            </a:r>
            <a:endParaRPr lang="it-IT" dirty="0"/>
          </a:p>
        </p:txBody>
      </p:sp>
      <p:sp>
        <p:nvSpPr>
          <p:cNvPr id="12" name="Text Placeholder 11">
            <a:extLst>
              <a:ext uri="{FF2B5EF4-FFF2-40B4-BE49-F238E27FC236}">
                <a16:creationId xmlns:a16="http://schemas.microsoft.com/office/drawing/2014/main" id="{FD81CF3D-4062-4E51-9AD9-449697377366}"/>
              </a:ext>
            </a:extLst>
          </p:cNvPr>
          <p:cNvSpPr>
            <a:spLocks noGrp="1"/>
          </p:cNvSpPr>
          <p:nvPr>
            <p:ph type="body" sz="quarter" idx="13"/>
          </p:nvPr>
        </p:nvSpPr>
        <p:spPr>
          <a:xfrm>
            <a:off x="944194" y="1223203"/>
            <a:ext cx="10302875" cy="4718050"/>
          </a:xfrm>
        </p:spPr>
        <p:txBody>
          <a:bodyPr/>
          <a:lstStyle>
            <a:lvl1pPr algn="just">
              <a:defRPr sz="2000"/>
            </a:lvl1pPr>
            <a:lvl2pPr algn="just">
              <a:defRPr sz="1800"/>
            </a:lvl2pPr>
            <a:lvl3pPr algn="just">
              <a:defRPr sz="1600"/>
            </a:lvl3pPr>
            <a:lvl4pPr algn="just">
              <a:defRPr sz="1400"/>
            </a:lvl4pPr>
            <a:lvl5pPr marL="2438339" indent="0">
              <a:buNone/>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4110897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Key statement">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607485" y="1025526"/>
            <a:ext cx="10972800" cy="1643063"/>
          </a:xfrm>
        </p:spPr>
        <p:txBody>
          <a:bodyPr/>
          <a:lstStyle>
            <a:lvl1pPr marL="0" indent="0" algn="l">
              <a:lnSpc>
                <a:spcPct val="85000"/>
              </a:lnSpc>
              <a:spcBef>
                <a:spcPts val="0"/>
              </a:spcBef>
              <a:buNone/>
              <a:defRPr sz="5000" b="1">
                <a:solidFill>
                  <a:srgbClr val="646464"/>
                </a:solidFill>
                <a:latin typeface="+mj-lt"/>
              </a:defRPr>
            </a:lvl1pPr>
            <a:lvl2pPr marL="0" indent="0">
              <a:buNone/>
              <a:defRPr/>
            </a:lvl2pPr>
            <a:lvl3pPr marL="0" indent="0">
              <a:buNone/>
              <a:defRPr/>
            </a:lvl3pPr>
            <a:lvl4pPr marL="0" indent="0">
              <a:buNone/>
              <a:defRPr/>
            </a:lvl4pPr>
            <a:lvl5pPr marL="0" indent="0">
              <a:buNone/>
              <a:defRPr/>
            </a:lvl5pPr>
          </a:lstStyle>
          <a:p>
            <a:pPr lvl="0"/>
            <a:r>
              <a:rPr lang="en-US" dirty="0"/>
              <a:t>Click to edit Master text styles</a:t>
            </a:r>
          </a:p>
        </p:txBody>
      </p:sp>
      <p:sp>
        <p:nvSpPr>
          <p:cNvPr id="5" name="Line 11"/>
          <p:cNvSpPr>
            <a:spLocks noChangeShapeType="1"/>
          </p:cNvSpPr>
          <p:nvPr userDrawn="1"/>
        </p:nvSpPr>
        <p:spPr bwMode="auto">
          <a:xfrm>
            <a:off x="609600" y="6242400"/>
            <a:ext cx="109728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00" noProof="0" dirty="0">
              <a:solidFill>
                <a:schemeClr val="bg1"/>
              </a:solidFill>
            </a:endParaRPr>
          </a:p>
        </p:txBody>
      </p:sp>
    </p:spTree>
    <p:extLst>
      <p:ext uri="{BB962C8B-B14F-4D97-AF65-F5344CB8AC3E}">
        <p14:creationId xmlns:p14="http://schemas.microsoft.com/office/powerpoint/2010/main" val="768811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609600" y="201168"/>
            <a:ext cx="10972800"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solidFill>
                  <a:srgbClr val="646464"/>
                </a:solidFill>
              </a:defRPr>
            </a:lvl1pPr>
          </a:lstStyle>
          <a:p>
            <a:pPr lvl="0" algn="l" fontAlgn="base">
              <a:lnSpc>
                <a:spcPct val="85000"/>
              </a:lnSpc>
              <a:spcAft>
                <a:spcPct val="0"/>
              </a:spcAft>
            </a:pPr>
            <a:r>
              <a:rPr lang="en-US"/>
              <a:t>Click to edit Master title style</a:t>
            </a:r>
            <a:endParaRPr lang="en-US" dirty="0"/>
          </a:p>
        </p:txBody>
      </p:sp>
      <p:sp>
        <p:nvSpPr>
          <p:cNvPr id="3077" name="Freeform 5"/>
          <p:cNvSpPr>
            <a:spLocks/>
          </p:cNvSpPr>
          <p:nvPr userDrawn="1"/>
        </p:nvSpPr>
        <p:spPr bwMode="gray">
          <a:xfrm>
            <a:off x="609600" y="1039814"/>
            <a:ext cx="10972800" cy="5184775"/>
          </a:xfrm>
          <a:custGeom>
            <a:avLst/>
            <a:gdLst/>
            <a:ahLst/>
            <a:cxnLst>
              <a:cxn ang="0">
                <a:pos x="0" y="0"/>
              </a:cxn>
              <a:cxn ang="0">
                <a:pos x="0" y="3266"/>
              </a:cxn>
              <a:cxn ang="0">
                <a:pos x="5184" y="2352"/>
              </a:cxn>
              <a:cxn ang="0">
                <a:pos x="5184" y="0"/>
              </a:cxn>
              <a:cxn ang="0">
                <a:pos x="0" y="0"/>
              </a:cxn>
            </a:cxnLst>
            <a:rect l="0" t="0" r="r" b="b"/>
            <a:pathLst>
              <a:path w="5184" h="3266">
                <a:moveTo>
                  <a:pt x="0" y="0"/>
                </a:moveTo>
                <a:lnTo>
                  <a:pt x="0" y="3266"/>
                </a:lnTo>
                <a:lnTo>
                  <a:pt x="5184" y="2352"/>
                </a:lnTo>
                <a:lnTo>
                  <a:pt x="5184" y="0"/>
                </a:lnTo>
                <a:lnTo>
                  <a:pt x="0" y="0"/>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sz="1800">
              <a:solidFill>
                <a:srgbClr val="646464"/>
              </a:solidFill>
            </a:endParaRPr>
          </a:p>
        </p:txBody>
      </p:sp>
    </p:spTree>
    <p:extLst>
      <p:ext uri="{BB962C8B-B14F-4D97-AF65-F5344CB8AC3E}">
        <p14:creationId xmlns:p14="http://schemas.microsoft.com/office/powerpoint/2010/main" val="2689655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vider 2">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609600" y="201168"/>
            <a:ext cx="10972800"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lvl1pPr>
          </a:lstStyle>
          <a:p>
            <a:pPr lvl="0" algn="l" fontAlgn="base">
              <a:lnSpc>
                <a:spcPct val="85000"/>
              </a:lnSpc>
              <a:spcAft>
                <a:spcPct val="0"/>
              </a:spcAft>
            </a:pPr>
            <a:r>
              <a:rPr lang="en-US"/>
              <a:t>Click to edit Master title style</a:t>
            </a:r>
            <a:endParaRPr lang="en-US" dirty="0"/>
          </a:p>
        </p:txBody>
      </p:sp>
      <p:sp>
        <p:nvSpPr>
          <p:cNvPr id="4101" name="Freeform 5"/>
          <p:cNvSpPr>
            <a:spLocks/>
          </p:cNvSpPr>
          <p:nvPr userDrawn="1"/>
        </p:nvSpPr>
        <p:spPr bwMode="gray">
          <a:xfrm>
            <a:off x="609600" y="1040400"/>
            <a:ext cx="10972800" cy="5184775"/>
          </a:xfrm>
          <a:custGeom>
            <a:avLst/>
            <a:gdLst/>
            <a:ahLst/>
            <a:cxnLst>
              <a:cxn ang="0">
                <a:pos x="0" y="0"/>
              </a:cxn>
              <a:cxn ang="0">
                <a:pos x="0" y="3266"/>
              </a:cxn>
              <a:cxn ang="0">
                <a:pos x="5184" y="2352"/>
              </a:cxn>
              <a:cxn ang="0">
                <a:pos x="5184" y="0"/>
              </a:cxn>
              <a:cxn ang="0">
                <a:pos x="0" y="0"/>
              </a:cxn>
            </a:cxnLst>
            <a:rect l="0" t="0" r="r" b="b"/>
            <a:pathLst>
              <a:path w="5184" h="3266">
                <a:moveTo>
                  <a:pt x="0" y="0"/>
                </a:moveTo>
                <a:lnTo>
                  <a:pt x="0" y="3266"/>
                </a:lnTo>
                <a:lnTo>
                  <a:pt x="5184" y="2352"/>
                </a:lnTo>
                <a:lnTo>
                  <a:pt x="5184" y="0"/>
                </a:lnTo>
                <a:lnTo>
                  <a:pt x="0" y="0"/>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sz="1800"/>
          </a:p>
        </p:txBody>
      </p:sp>
    </p:spTree>
    <p:extLst>
      <p:ext uri="{BB962C8B-B14F-4D97-AF65-F5344CB8AC3E}">
        <p14:creationId xmlns:p14="http://schemas.microsoft.com/office/powerpoint/2010/main" val="170534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vider 3">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609600" y="201168"/>
            <a:ext cx="10972800"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lvl1pPr>
          </a:lstStyle>
          <a:p>
            <a:pPr lvl="0" algn="l" fontAlgn="base">
              <a:lnSpc>
                <a:spcPct val="85000"/>
              </a:lnSpc>
              <a:spcAft>
                <a:spcPct val="0"/>
              </a:spcAft>
            </a:pPr>
            <a:r>
              <a:rPr lang="en-US"/>
              <a:t>Click to edit Master title style</a:t>
            </a:r>
            <a:endParaRPr lang="en-US" dirty="0"/>
          </a:p>
        </p:txBody>
      </p:sp>
      <p:pic>
        <p:nvPicPr>
          <p:cNvPr id="6" name="Picture 2"/>
          <p:cNvPicPr>
            <a:picLocks noChangeAspect="1" noChangeArrowheads="1"/>
          </p:cNvPicPr>
          <p:nvPr userDrawn="1"/>
        </p:nvPicPr>
        <p:blipFill>
          <a:blip r:embed="rId2" cstate="print"/>
          <a:srcRect/>
          <a:stretch>
            <a:fillRect/>
          </a:stretch>
        </p:blipFill>
        <p:spPr bwMode="auto">
          <a:xfrm>
            <a:off x="609601" y="1044000"/>
            <a:ext cx="10967399" cy="5184000"/>
          </a:xfrm>
          <a:prstGeom prst="rect">
            <a:avLst/>
          </a:prstGeom>
          <a:noFill/>
          <a:ln w="9525">
            <a:noFill/>
            <a:miter lim="800000"/>
            <a:headEnd/>
            <a:tailEnd/>
          </a:ln>
          <a:effectLst/>
        </p:spPr>
      </p:pic>
    </p:spTree>
    <p:extLst>
      <p:ext uri="{BB962C8B-B14F-4D97-AF65-F5344CB8AC3E}">
        <p14:creationId xmlns:p14="http://schemas.microsoft.com/office/powerpoint/2010/main" val="3973199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vider 4">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609600" y="201168"/>
            <a:ext cx="10972800"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lvl1pPr>
          </a:lstStyle>
          <a:p>
            <a:pPr lvl="0" algn="l" fontAlgn="base">
              <a:lnSpc>
                <a:spcPct val="85000"/>
              </a:lnSpc>
              <a:spcAft>
                <a:spcPct val="0"/>
              </a:spcAft>
            </a:pPr>
            <a:r>
              <a:rPr lang="en-US"/>
              <a:t>Click to edit Master title style</a:t>
            </a:r>
            <a:endParaRPr lang="en-US" dirty="0"/>
          </a:p>
        </p:txBody>
      </p:sp>
      <p:sp>
        <p:nvSpPr>
          <p:cNvPr id="4101" name="Freeform 5"/>
          <p:cNvSpPr>
            <a:spLocks/>
          </p:cNvSpPr>
          <p:nvPr userDrawn="1"/>
        </p:nvSpPr>
        <p:spPr bwMode="gray">
          <a:xfrm>
            <a:off x="609600" y="1040400"/>
            <a:ext cx="10972800" cy="5184775"/>
          </a:xfrm>
          <a:custGeom>
            <a:avLst/>
            <a:gdLst/>
            <a:ahLst/>
            <a:cxnLst>
              <a:cxn ang="0">
                <a:pos x="0" y="0"/>
              </a:cxn>
              <a:cxn ang="0">
                <a:pos x="0" y="3266"/>
              </a:cxn>
              <a:cxn ang="0">
                <a:pos x="5184" y="2352"/>
              </a:cxn>
              <a:cxn ang="0">
                <a:pos x="5184" y="0"/>
              </a:cxn>
              <a:cxn ang="0">
                <a:pos x="0" y="0"/>
              </a:cxn>
            </a:cxnLst>
            <a:rect l="0" t="0" r="r" b="b"/>
            <a:pathLst>
              <a:path w="5184" h="3266">
                <a:moveTo>
                  <a:pt x="0" y="0"/>
                </a:moveTo>
                <a:lnTo>
                  <a:pt x="0" y="3266"/>
                </a:lnTo>
                <a:lnTo>
                  <a:pt x="5184" y="2352"/>
                </a:lnTo>
                <a:lnTo>
                  <a:pt x="5184" y="0"/>
                </a:lnTo>
                <a:lnTo>
                  <a:pt x="0" y="0"/>
                </a:lnTo>
                <a:close/>
              </a:path>
            </a:pathLst>
          </a:custGeom>
          <a:blipFill dpi="0" rotWithShape="1">
            <a:blip r:embed="rId2" cstate="print"/>
            <a:srcRect/>
            <a:stretch>
              <a:fillRect/>
            </a:stretch>
          </a:blipFill>
          <a:ln w="9525">
            <a:noFill/>
            <a:round/>
            <a:headEnd/>
            <a:tailEnd/>
          </a:ln>
        </p:spPr>
        <p:txBody>
          <a:bodyPr vert="horz" wrap="square" lIns="91440" tIns="45720" rIns="91440" bIns="45720" numCol="1" anchor="t" anchorCtr="0" compatLnSpc="1">
            <a:prstTxWarp prst="textNoShape">
              <a:avLst/>
            </a:prstTxWarp>
          </a:bodyPr>
          <a:lstStyle/>
          <a:p>
            <a:endParaRPr lang="en-GB" sz="1800"/>
          </a:p>
        </p:txBody>
      </p:sp>
    </p:spTree>
    <p:extLst>
      <p:ext uri="{BB962C8B-B14F-4D97-AF65-F5344CB8AC3E}">
        <p14:creationId xmlns:p14="http://schemas.microsoft.com/office/powerpoint/2010/main" val="1871540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7" name="Line 11"/>
          <p:cNvSpPr>
            <a:spLocks noChangeShapeType="1"/>
          </p:cNvSpPr>
          <p:nvPr userDrawn="1"/>
        </p:nvSpPr>
        <p:spPr bwMode="auto">
          <a:xfrm>
            <a:off x="607484" y="6243638"/>
            <a:ext cx="10972800" cy="0"/>
          </a:xfrm>
          <a:prstGeom prst="line">
            <a:avLst/>
          </a:prstGeom>
          <a:noFill/>
          <a:ln w="3175">
            <a:solidFill>
              <a:schemeClr val="bg1"/>
            </a:solidFill>
            <a:round/>
            <a:headEnd/>
            <a:tailEnd/>
          </a:ln>
          <a:effectLst/>
        </p:spPr>
        <p:txBody>
          <a:bodyPr wrap="none" anchor="ctr"/>
          <a:lstStyle/>
          <a:p>
            <a:endParaRPr lang="en-US" sz="1800" noProof="0" dirty="0">
              <a:solidFill>
                <a:schemeClr val="bg1"/>
              </a:solidFill>
            </a:endParaRPr>
          </a:p>
        </p:txBody>
      </p:sp>
    </p:spTree>
    <p:extLst>
      <p:ext uri="{BB962C8B-B14F-4D97-AF65-F5344CB8AC3E}">
        <p14:creationId xmlns:p14="http://schemas.microsoft.com/office/powerpoint/2010/main" val="150795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inal legal text">
    <p:spTree>
      <p:nvGrpSpPr>
        <p:cNvPr id="1" name=""/>
        <p:cNvGrpSpPr/>
        <p:nvPr/>
      </p:nvGrpSpPr>
      <p:grpSpPr>
        <a:xfrm>
          <a:off x="0" y="0"/>
          <a:ext cx="0" cy="0"/>
          <a:chOff x="0" y="0"/>
          <a:chExt cx="0" cy="0"/>
        </a:xfrm>
      </p:grpSpPr>
      <p:sp>
        <p:nvSpPr>
          <p:cNvPr id="7" name="Line 11"/>
          <p:cNvSpPr>
            <a:spLocks noChangeShapeType="1"/>
          </p:cNvSpPr>
          <p:nvPr userDrawn="1"/>
        </p:nvSpPr>
        <p:spPr bwMode="auto">
          <a:xfrm>
            <a:off x="607484" y="6243638"/>
            <a:ext cx="10972800" cy="0"/>
          </a:xfrm>
          <a:prstGeom prst="line">
            <a:avLst/>
          </a:prstGeom>
          <a:noFill/>
          <a:ln w="3175">
            <a:solidFill>
              <a:schemeClr val="bg1"/>
            </a:solidFill>
            <a:round/>
            <a:headEnd/>
            <a:tailEnd/>
          </a:ln>
          <a:effectLst/>
        </p:spPr>
        <p:txBody>
          <a:bodyPr wrap="none" anchor="ctr"/>
          <a:lstStyle/>
          <a:p>
            <a:endParaRPr lang="en-US" sz="1800" noProof="0" dirty="0">
              <a:solidFill>
                <a:schemeClr val="bg1"/>
              </a:solidFill>
            </a:endParaRPr>
          </a:p>
        </p:txBody>
      </p:sp>
      <p:sp>
        <p:nvSpPr>
          <p:cNvPr id="8" name="Content Placeholder 2"/>
          <p:cNvSpPr>
            <a:spLocks noGrp="1"/>
          </p:cNvSpPr>
          <p:nvPr>
            <p:ph idx="1"/>
          </p:nvPr>
        </p:nvSpPr>
        <p:spPr>
          <a:xfrm>
            <a:off x="607483" y="719139"/>
            <a:ext cx="4675200" cy="5210062"/>
          </a:xfrm>
        </p:spPr>
        <p:txBody>
          <a:bodyPr/>
          <a:lstStyle>
            <a:lvl1pPr marL="0" indent="0" algn="l" defTabSz="995363" rtl="0" fontAlgn="base">
              <a:lnSpc>
                <a:spcPct val="100000"/>
              </a:lnSpc>
              <a:spcBef>
                <a:spcPct val="70000"/>
              </a:spcBef>
              <a:spcAft>
                <a:spcPct val="0"/>
              </a:spcAft>
              <a:buSzPct val="100000"/>
              <a:buNone/>
              <a:defRPr lang="en-US" sz="1200" kern="1200" noProof="0" dirty="0" smtClean="0">
                <a:solidFill>
                  <a:srgbClr val="646464"/>
                </a:solidFill>
                <a:latin typeface="Arial" pitchFamily="34" charset="0"/>
                <a:ea typeface="+mn-ea"/>
                <a:cs typeface="Arial" pitchFamily="34" charset="0"/>
              </a:defRPr>
            </a:lvl1pPr>
            <a:lvl2pPr marL="0" indent="0" algn="l" defTabSz="995363" rtl="0" fontAlgn="base">
              <a:lnSpc>
                <a:spcPct val="100000"/>
              </a:lnSpc>
              <a:spcBef>
                <a:spcPct val="0"/>
              </a:spcBef>
              <a:spcAft>
                <a:spcPct val="0"/>
              </a:spcAft>
              <a:buSzPct val="100000"/>
              <a:buNone/>
              <a:defRPr lang="en-US" sz="900" b="1" kern="1200" noProof="0" dirty="0" smtClean="0">
                <a:solidFill>
                  <a:srgbClr val="646464"/>
                </a:solidFill>
                <a:latin typeface="Arial" pitchFamily="34" charset="0"/>
                <a:ea typeface="+mn-ea"/>
                <a:cs typeface="Arial" pitchFamily="34" charset="0"/>
              </a:defRPr>
            </a:lvl2pPr>
            <a:lvl3pPr marL="176213" indent="-176213" algn="l" defTabSz="995363" rtl="0" fontAlgn="base">
              <a:lnSpc>
                <a:spcPct val="100000"/>
              </a:lnSpc>
              <a:spcBef>
                <a:spcPct val="0"/>
              </a:spcBef>
              <a:spcAft>
                <a:spcPct val="0"/>
              </a:spcAft>
              <a:buClr>
                <a:schemeClr val="accent2"/>
              </a:buClr>
              <a:buSzPct val="70000"/>
              <a:buFont typeface="Arial" pitchFamily="34" charset="0"/>
              <a:buChar char="►"/>
              <a:defRPr lang="en-US" sz="900" b="1" kern="1200" noProof="0" dirty="0" smtClean="0">
                <a:solidFill>
                  <a:srgbClr val="646464"/>
                </a:solidFill>
                <a:latin typeface="Arial" pitchFamily="34" charset="0"/>
                <a:ea typeface="+mn-ea"/>
                <a:cs typeface="Arial" pitchFamily="34" charset="0"/>
              </a:defRPr>
            </a:lvl3pPr>
            <a:lvl4pPr marL="0" indent="0" algn="l" defTabSz="995363" rtl="0" fontAlgn="base">
              <a:lnSpc>
                <a:spcPct val="100000"/>
              </a:lnSpc>
              <a:spcBef>
                <a:spcPct val="0"/>
              </a:spcBef>
              <a:spcAft>
                <a:spcPct val="0"/>
              </a:spcAft>
              <a:buSzPct val="100000"/>
              <a:buNone/>
              <a:defRPr lang="en-US" sz="800" kern="1200" noProof="0" dirty="0" smtClean="0">
                <a:solidFill>
                  <a:srgbClr val="646464"/>
                </a:solidFill>
                <a:latin typeface="Arial" pitchFamily="34" charset="0"/>
                <a:ea typeface="+mn-ea"/>
                <a:cs typeface="Arial" pitchFamily="34" charset="0"/>
              </a:defRPr>
            </a:lvl4pPr>
            <a:lvl5pPr marL="188913" indent="-188913" algn="l" defTabSz="995363" rtl="0" fontAlgn="base">
              <a:lnSpc>
                <a:spcPct val="100000"/>
              </a:lnSpc>
              <a:spcBef>
                <a:spcPct val="0"/>
              </a:spcBef>
              <a:spcAft>
                <a:spcPct val="0"/>
              </a:spcAft>
              <a:buClr>
                <a:schemeClr val="accent2"/>
              </a:buClr>
              <a:buSzPct val="70000"/>
              <a:buFont typeface="Arial" pitchFamily="34" charset="0"/>
              <a:buChar char="►"/>
              <a:defRPr lang="en-US" sz="800" kern="1200" noProof="0" dirty="0">
                <a:solidFill>
                  <a:srgbClr val="646464"/>
                </a:solidFill>
                <a:latin typeface="Arial" pitchFamily="34" charset="0"/>
                <a:ea typeface="+mn-ea"/>
                <a:cs typeface="Arial" pitchFamily="34" charset="0"/>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3752955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748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Nur Titel">
    <p:spTree>
      <p:nvGrpSpPr>
        <p:cNvPr id="1" name=""/>
        <p:cNvGrpSpPr/>
        <p:nvPr/>
      </p:nvGrpSpPr>
      <p:grpSpPr>
        <a:xfrm>
          <a:off x="0" y="0"/>
          <a:ext cx="0" cy="0"/>
          <a:chOff x="0" y="0"/>
          <a:chExt cx="0" cy="0"/>
        </a:xfrm>
      </p:grpSpPr>
      <p:sp>
        <p:nvSpPr>
          <p:cNvPr id="2" name="Titel 1"/>
          <p:cNvSpPr>
            <a:spLocks noGrp="1"/>
          </p:cNvSpPr>
          <p:nvPr>
            <p:ph type="title"/>
          </p:nvPr>
        </p:nvSpPr>
        <p:spPr>
          <a:xfrm>
            <a:off x="431800" y="238540"/>
            <a:ext cx="11329456" cy="616455"/>
          </a:xfrm>
        </p:spPr>
        <p:txBody>
          <a:bodyPr anchor="ctr" anchorCtr="0">
            <a:noAutofit/>
          </a:bodyPr>
          <a:lstStyle>
            <a:lvl1pPr>
              <a:lnSpc>
                <a:spcPct val="100000"/>
              </a:lnSpc>
              <a:defRPr/>
            </a:lvl1pPr>
          </a:lstStyle>
          <a:p>
            <a:r>
              <a:rPr lang="de-DE" dirty="0"/>
              <a:t>Titelmasterformat durch Klicken bearbeiten</a:t>
            </a:r>
          </a:p>
        </p:txBody>
      </p:sp>
      <p:sp>
        <p:nvSpPr>
          <p:cNvPr id="3" name="Datumsplatzhalter 2"/>
          <p:cNvSpPr>
            <a:spLocks noGrp="1"/>
          </p:cNvSpPr>
          <p:nvPr>
            <p:ph type="dt" sz="half" idx="10"/>
          </p:nvPr>
        </p:nvSpPr>
        <p:spPr>
          <a:xfrm>
            <a:off x="609600" y="6356351"/>
            <a:ext cx="2844800" cy="365125"/>
          </a:xfrm>
          <a:prstGeom prst="rect">
            <a:avLst/>
          </a:prstGeom>
        </p:spPr>
        <p:txBody>
          <a:bodyPr/>
          <a:lstStyle/>
          <a:p>
            <a:fld id="{91092E5B-AD53-40B7-A853-CFB8038A4800}" type="datetime1">
              <a:rPr lang="it-IT" smtClean="0"/>
              <a:t>21/09/2022</a:t>
            </a:fld>
            <a:endParaRPr lang="de-DE" dirty="0"/>
          </a:p>
        </p:txBody>
      </p:sp>
      <p:sp>
        <p:nvSpPr>
          <p:cNvPr id="4" name="Fußzeilenplatzhalter 3"/>
          <p:cNvSpPr>
            <a:spLocks noGrp="1"/>
          </p:cNvSpPr>
          <p:nvPr>
            <p:ph type="ftr" sz="quarter" idx="11"/>
          </p:nvPr>
        </p:nvSpPr>
        <p:spPr>
          <a:xfrm>
            <a:off x="3276599" y="6356351"/>
            <a:ext cx="5639859" cy="365125"/>
          </a:xfrm>
          <a:prstGeom prst="rect">
            <a:avLst/>
          </a:prstGeom>
        </p:spPr>
        <p:txBody>
          <a:bodyPr/>
          <a:lstStyle/>
          <a:p>
            <a:endParaRPr lang="de-DE" dirty="0"/>
          </a:p>
        </p:txBody>
      </p:sp>
      <p:sp>
        <p:nvSpPr>
          <p:cNvPr id="5" name="Foliennummernplatzhalter 4"/>
          <p:cNvSpPr>
            <a:spLocks noGrp="1"/>
          </p:cNvSpPr>
          <p:nvPr>
            <p:ph type="sldNum" sz="quarter" idx="12"/>
          </p:nvPr>
        </p:nvSpPr>
        <p:spPr>
          <a:xfrm>
            <a:off x="8737600" y="6356351"/>
            <a:ext cx="2844800" cy="365125"/>
          </a:xfrm>
          <a:prstGeom prst="rect">
            <a:avLst/>
          </a:prstGeom>
        </p:spPr>
        <p:txBody>
          <a:bodyPr/>
          <a:lstStyle/>
          <a:p>
            <a:fld id="{9DC1E638-3F78-4E0D-883A-B278700C48C0}" type="slidenum">
              <a:rPr lang="de-DE" smtClean="0"/>
              <a:pPr/>
              <a:t>‹N›</a:t>
            </a:fld>
            <a:endParaRPr lang="de-DE" dirty="0"/>
          </a:p>
        </p:txBody>
      </p:sp>
      <p:sp>
        <p:nvSpPr>
          <p:cNvPr id="9" name="Textplatzhalter 7"/>
          <p:cNvSpPr>
            <a:spLocks noGrp="1"/>
          </p:cNvSpPr>
          <p:nvPr>
            <p:ph type="body" sz="quarter" idx="13"/>
          </p:nvPr>
        </p:nvSpPr>
        <p:spPr>
          <a:xfrm>
            <a:off x="431800" y="854994"/>
            <a:ext cx="11328400" cy="336244"/>
          </a:xfrm>
        </p:spPr>
        <p:txBody>
          <a:bodyPr lIns="0" tIns="0" rIns="0" bIns="0" anchor="t" anchorCtr="0">
            <a:noAutofit/>
          </a:bodyPr>
          <a:lstStyle>
            <a:lvl1pPr>
              <a:buNone/>
              <a:defRPr sz="2000"/>
            </a:lvl1pPr>
          </a:lstStyle>
          <a:p>
            <a:pPr lvl="0"/>
            <a:r>
              <a:rPr lang="de-DE" dirty="0"/>
              <a:t>Textmasterformate durch Klicken bearbeiten</a:t>
            </a:r>
          </a:p>
        </p:txBody>
      </p:sp>
    </p:spTree>
    <p:extLst>
      <p:ext uri="{BB962C8B-B14F-4D97-AF65-F5344CB8AC3E}">
        <p14:creationId xmlns:p14="http://schemas.microsoft.com/office/powerpoint/2010/main" val="3326357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cSld name="2_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en-GB"/>
          </a:p>
        </p:txBody>
      </p:sp>
      <p:sp>
        <p:nvSpPr>
          <p:cNvPr id="3" name="Fußzeilenplatzhalter 2"/>
          <p:cNvSpPr>
            <a:spLocks noGrp="1"/>
          </p:cNvSpPr>
          <p:nvPr>
            <p:ph type="ftr" sz="quarter" idx="10"/>
          </p:nvPr>
        </p:nvSpPr>
        <p:spPr>
          <a:xfrm>
            <a:off x="3276599" y="6356365"/>
            <a:ext cx="5639859" cy="365125"/>
          </a:xfrm>
          <a:prstGeom prst="rect">
            <a:avLst/>
          </a:prstGeom>
        </p:spPr>
        <p:txBody>
          <a:bodyPr/>
          <a:lstStyle>
            <a:lvl1pPr>
              <a:defRPr/>
            </a:lvl1pPr>
          </a:lstStyle>
          <a:p>
            <a:endParaRPr lang="de-DE"/>
          </a:p>
        </p:txBody>
      </p:sp>
    </p:spTree>
    <p:extLst>
      <p:ext uri="{BB962C8B-B14F-4D97-AF65-F5344CB8AC3E}">
        <p14:creationId xmlns:p14="http://schemas.microsoft.com/office/powerpoint/2010/main" val="482574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F5EEC48A-F426-49E3-B452-DCEACA0D0553}"/>
              </a:ext>
            </a:extLst>
          </p:cNvPr>
          <p:cNvSpPr>
            <a:spLocks noGrp="1"/>
          </p:cNvSpPr>
          <p:nvPr>
            <p:ph type="dt" sz="half" idx="10"/>
          </p:nvPr>
        </p:nvSpPr>
        <p:spPr/>
        <p:txBody>
          <a:bodyPr/>
          <a:lstStyle/>
          <a:p>
            <a:fld id="{A8015534-56E0-4086-A8F9-2A929395255E}" type="datetime1">
              <a:rPr lang="it-IT" smtClean="0"/>
              <a:t>21/09/2022</a:t>
            </a:fld>
            <a:endParaRPr lang="it-IT"/>
          </a:p>
        </p:txBody>
      </p:sp>
      <p:sp>
        <p:nvSpPr>
          <p:cNvPr id="3" name="Segnaposto piè di pagina 2">
            <a:extLst>
              <a:ext uri="{FF2B5EF4-FFF2-40B4-BE49-F238E27FC236}">
                <a16:creationId xmlns:a16="http://schemas.microsoft.com/office/drawing/2014/main" id="{A29BEC0C-7833-4753-9916-2195456DFCAB}"/>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27B7A8E1-71A7-433B-A7EF-623B4B6D5AB5}"/>
              </a:ext>
            </a:extLst>
          </p:cNvPr>
          <p:cNvSpPr>
            <a:spLocks noGrp="1"/>
          </p:cNvSpPr>
          <p:nvPr>
            <p:ph type="sldNum" sz="quarter" idx="12"/>
          </p:nvPr>
        </p:nvSpPr>
        <p:spPr/>
        <p:txBody>
          <a:bodyPr/>
          <a:lstStyle/>
          <a:p>
            <a:fld id="{4F6FB7D8-7B4D-4F38-A6D0-019280C015F5}" type="slidenum">
              <a:rPr lang="it-IT" smtClean="0"/>
              <a:t>‹N›</a:t>
            </a:fld>
            <a:endParaRPr lang="it-IT"/>
          </a:p>
        </p:txBody>
      </p:sp>
    </p:spTree>
    <p:extLst>
      <p:ext uri="{BB962C8B-B14F-4D97-AF65-F5344CB8AC3E}">
        <p14:creationId xmlns:p14="http://schemas.microsoft.com/office/powerpoint/2010/main" val="7798813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a:xfrm>
            <a:off x="431799" y="6356365"/>
            <a:ext cx="2844800" cy="365125"/>
          </a:xfrm>
          <a:prstGeom prst="rect">
            <a:avLst/>
          </a:prstGeom>
        </p:spPr>
        <p:txBody>
          <a:bodyPr/>
          <a:lstStyle/>
          <a:p>
            <a:fld id="{24C7DD9D-83B4-4E29-A1D8-02D892B746EE}" type="datetime1">
              <a:rPr lang="it-IT" noProof="0" smtClean="0"/>
              <a:t>21/09/2022</a:t>
            </a:fld>
            <a:endParaRPr lang="de-DE" noProof="0"/>
          </a:p>
        </p:txBody>
      </p:sp>
      <p:sp>
        <p:nvSpPr>
          <p:cNvPr id="3" name="Fußzeilenplatzhalter 2"/>
          <p:cNvSpPr>
            <a:spLocks noGrp="1"/>
          </p:cNvSpPr>
          <p:nvPr>
            <p:ph type="ftr" sz="quarter" idx="11"/>
          </p:nvPr>
        </p:nvSpPr>
        <p:spPr>
          <a:xfrm>
            <a:off x="3276599" y="6356365"/>
            <a:ext cx="5639859" cy="365125"/>
          </a:xfrm>
          <a:prstGeom prst="rect">
            <a:avLst/>
          </a:prstGeom>
        </p:spPr>
        <p:txBody>
          <a:bodyPr/>
          <a:lstStyle/>
          <a:p>
            <a:endParaRPr lang="de-DE" noProof="0" dirty="0"/>
          </a:p>
        </p:txBody>
      </p:sp>
      <p:sp>
        <p:nvSpPr>
          <p:cNvPr id="4" name="Foliennummernplatzhalter 3"/>
          <p:cNvSpPr>
            <a:spLocks noGrp="1"/>
          </p:cNvSpPr>
          <p:nvPr>
            <p:ph type="sldNum" sz="quarter" idx="12"/>
          </p:nvPr>
        </p:nvSpPr>
        <p:spPr>
          <a:xfrm>
            <a:off x="8916457" y="6356365"/>
            <a:ext cx="2844800" cy="365125"/>
          </a:xfrm>
          <a:prstGeom prst="rect">
            <a:avLst/>
          </a:prstGeom>
        </p:spPr>
        <p:txBody>
          <a:bodyPr/>
          <a:lstStyle/>
          <a:p>
            <a:fld id="{9DC1E638-3F78-4E0D-883A-B278700C48C0}" type="slidenum">
              <a:rPr lang="de-DE" noProof="0" smtClean="0"/>
              <a:pPr/>
              <a:t>‹N›</a:t>
            </a:fld>
            <a:endParaRPr lang="de-DE" noProof="0"/>
          </a:p>
        </p:txBody>
      </p:sp>
    </p:spTree>
    <p:extLst>
      <p:ext uri="{BB962C8B-B14F-4D97-AF65-F5344CB8AC3E}">
        <p14:creationId xmlns:p14="http://schemas.microsoft.com/office/powerpoint/2010/main" val="49483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reserve="1">
  <p:cSld name="Cover">
    <p:spTree>
      <p:nvGrpSpPr>
        <p:cNvPr id="1" name=""/>
        <p:cNvGrpSpPr/>
        <p:nvPr/>
      </p:nvGrpSpPr>
      <p:grpSpPr>
        <a:xfrm>
          <a:off x="0" y="0"/>
          <a:ext cx="0" cy="0"/>
          <a:chOff x="0" y="0"/>
          <a:chExt cx="0" cy="0"/>
        </a:xfrm>
      </p:grpSpPr>
      <p:pic>
        <p:nvPicPr>
          <p:cNvPr id="9" name="Picture 2"/>
          <p:cNvPicPr>
            <a:picLocks noChangeAspect="1" noChangeArrowheads="1"/>
          </p:cNvPicPr>
          <p:nvPr userDrawn="1"/>
        </p:nvPicPr>
        <p:blipFill>
          <a:blip r:embed="rId2" cstate="print"/>
          <a:srcRect/>
          <a:stretch>
            <a:fillRect/>
          </a:stretch>
        </p:blipFill>
        <p:spPr bwMode="auto">
          <a:xfrm>
            <a:off x="3028346" y="5747990"/>
            <a:ext cx="1311311" cy="745200"/>
          </a:xfrm>
          <a:prstGeom prst="rect">
            <a:avLst/>
          </a:prstGeom>
          <a:noFill/>
          <a:ln w="9525">
            <a:noFill/>
            <a:miter lim="800000"/>
            <a:headEnd/>
            <a:tailEnd/>
          </a:ln>
          <a:effectLst/>
        </p:spPr>
      </p:pic>
      <p:sp>
        <p:nvSpPr>
          <p:cNvPr id="2" name="Title 1"/>
          <p:cNvSpPr>
            <a:spLocks noGrp="1"/>
          </p:cNvSpPr>
          <p:nvPr>
            <p:ph type="ctrTitle"/>
          </p:nvPr>
        </p:nvSpPr>
        <p:spPr>
          <a:xfrm>
            <a:off x="3110400" y="777600"/>
            <a:ext cx="7320000" cy="860400"/>
          </a:xfrm>
        </p:spPr>
        <p:txBody>
          <a:bodyPr/>
          <a:lstStyle/>
          <a:p>
            <a:r>
              <a:rPr lang="en-US" dirty="0"/>
              <a:t>Click to edit Master title style</a:t>
            </a:r>
            <a:endParaRPr lang="en-GB" dirty="0"/>
          </a:p>
        </p:txBody>
      </p:sp>
      <p:sp>
        <p:nvSpPr>
          <p:cNvPr id="3" name="Subtitle 2"/>
          <p:cNvSpPr>
            <a:spLocks noGrp="1"/>
          </p:cNvSpPr>
          <p:nvPr>
            <p:ph type="subTitle" idx="1"/>
          </p:nvPr>
        </p:nvSpPr>
        <p:spPr>
          <a:xfrm>
            <a:off x="3110400" y="1753200"/>
            <a:ext cx="7320000" cy="968400"/>
          </a:xfrm>
        </p:spPr>
        <p:txBody>
          <a:bodyPr/>
          <a:lstStyle>
            <a:lvl1pPr marL="0" indent="0" algn="l">
              <a:buNone/>
              <a:defRPr sz="2000">
                <a:solidFill>
                  <a:schemeClr val="bg2"/>
                </a:solidFill>
              </a:defRPr>
            </a:lvl1pPr>
            <a:lvl2pPr marL="0" indent="0" algn="l">
              <a:buNone/>
              <a:defRPr sz="1600">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grpSp>
        <p:nvGrpSpPr>
          <p:cNvPr id="12" name="Group 11"/>
          <p:cNvGrpSpPr/>
          <p:nvPr userDrawn="1"/>
        </p:nvGrpSpPr>
        <p:grpSpPr>
          <a:xfrm>
            <a:off x="-8709" y="2405084"/>
            <a:ext cx="12200709" cy="3349170"/>
            <a:chOff x="-6532" y="2405084"/>
            <a:chExt cx="9150532" cy="3349170"/>
          </a:xfrm>
        </p:grpSpPr>
        <p:sp>
          <p:nvSpPr>
            <p:cNvPr id="1032" name="Freeform 8"/>
            <p:cNvSpPr>
              <a:spLocks/>
            </p:cNvSpPr>
            <p:nvPr userDrawn="1"/>
          </p:nvSpPr>
          <p:spPr bwMode="gray">
            <a:xfrm>
              <a:off x="2273222" y="2405084"/>
              <a:ext cx="6870778" cy="2495225"/>
            </a:xfrm>
            <a:custGeom>
              <a:avLst/>
              <a:gdLst/>
              <a:ahLst/>
              <a:cxnLst>
                <a:cxn ang="0">
                  <a:pos x="0" y="1852"/>
                </a:cxn>
                <a:cxn ang="0">
                  <a:pos x="5081" y="0"/>
                </a:cxn>
                <a:cxn ang="0">
                  <a:pos x="5081" y="968"/>
                </a:cxn>
                <a:cxn ang="0">
                  <a:pos x="0" y="1852"/>
                </a:cxn>
              </a:cxnLst>
              <a:rect l="0" t="0" r="r" b="b"/>
              <a:pathLst>
                <a:path w="5081" h="1852">
                  <a:moveTo>
                    <a:pt x="0" y="1852"/>
                  </a:moveTo>
                  <a:lnTo>
                    <a:pt x="5081" y="0"/>
                  </a:lnTo>
                  <a:lnTo>
                    <a:pt x="5081" y="968"/>
                  </a:lnTo>
                  <a:lnTo>
                    <a:pt x="0" y="1852"/>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sz="1800">
                <a:solidFill>
                  <a:srgbClr val="000000"/>
                </a:solidFill>
              </a:endParaRPr>
            </a:p>
          </p:txBody>
        </p:sp>
        <p:pic>
          <p:nvPicPr>
            <p:cNvPr id="8" name="Picture 3"/>
            <p:cNvPicPr>
              <a:picLocks noChangeAspect="1" noChangeArrowheads="1"/>
            </p:cNvPicPr>
            <p:nvPr userDrawn="1"/>
          </p:nvPicPr>
          <p:blipFill>
            <a:blip r:embed="rId3" cstate="print"/>
            <a:srcRect/>
            <a:stretch>
              <a:fillRect/>
            </a:stretch>
          </p:blipFill>
          <p:spPr bwMode="auto">
            <a:xfrm>
              <a:off x="-6532" y="4411503"/>
              <a:ext cx="2289891" cy="1342751"/>
            </a:xfrm>
            <a:prstGeom prst="rect">
              <a:avLst/>
            </a:prstGeom>
            <a:noFill/>
            <a:ln w="9525">
              <a:noFill/>
              <a:miter lim="800000"/>
              <a:headEnd/>
              <a:tailEnd/>
            </a:ln>
            <a:effectLst/>
          </p:spPr>
        </p:pic>
      </p:grpSp>
    </p:spTree>
    <p:extLst>
      <p:ext uri="{BB962C8B-B14F-4D97-AF65-F5344CB8AC3E}">
        <p14:creationId xmlns:p14="http://schemas.microsoft.com/office/powerpoint/2010/main" val="14780914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Standard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11"/>
          </p:nvPr>
        </p:nvSpPr>
        <p:spPr/>
        <p:txBody>
          <a:bodyPr/>
          <a:lstStyle/>
          <a:p>
            <a:endParaRPr lang="en-GB">
              <a:solidFill>
                <a:srgbClr val="808080"/>
              </a:solidFill>
            </a:endParaRPr>
          </a:p>
        </p:txBody>
      </p:sp>
      <p:sp>
        <p:nvSpPr>
          <p:cNvPr id="7" name="Line 10"/>
          <p:cNvSpPr>
            <a:spLocks noChangeShapeType="1"/>
          </p:cNvSpPr>
          <p:nvPr userDrawn="1"/>
        </p:nvSpPr>
        <p:spPr bwMode="auto">
          <a:xfrm>
            <a:off x="609600" y="1044000"/>
            <a:ext cx="109728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00" dirty="0">
              <a:solidFill>
                <a:srgbClr val="808080"/>
              </a:solidFill>
            </a:endParaRPr>
          </a:p>
        </p:txBody>
      </p:sp>
      <p:sp>
        <p:nvSpPr>
          <p:cNvPr id="8" name="Line 11"/>
          <p:cNvSpPr>
            <a:spLocks noChangeShapeType="1"/>
          </p:cNvSpPr>
          <p:nvPr userDrawn="1"/>
        </p:nvSpPr>
        <p:spPr bwMode="auto">
          <a:xfrm>
            <a:off x="609600" y="6242400"/>
            <a:ext cx="109728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00" dirty="0">
              <a:solidFill>
                <a:srgbClr val="808080"/>
              </a:solidFill>
            </a:endParaRPr>
          </a:p>
        </p:txBody>
      </p:sp>
    </p:spTree>
    <p:extLst>
      <p:ext uri="{BB962C8B-B14F-4D97-AF65-F5344CB8AC3E}">
        <p14:creationId xmlns:p14="http://schemas.microsoft.com/office/powerpoint/2010/main" val="26922980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endParaRPr lang="en-GB" dirty="0"/>
          </a:p>
        </p:txBody>
      </p:sp>
      <p:sp>
        <p:nvSpPr>
          <p:cNvPr id="5" name="Footer Placeholder 4"/>
          <p:cNvSpPr>
            <a:spLocks noGrp="1"/>
          </p:cNvSpPr>
          <p:nvPr>
            <p:ph type="ftr" sz="quarter" idx="11"/>
          </p:nvPr>
        </p:nvSpPr>
        <p:spPr/>
        <p:txBody>
          <a:bodyPr/>
          <a:lstStyle/>
          <a:p>
            <a:endParaRPr lang="en-GB">
              <a:solidFill>
                <a:srgbClr val="808080"/>
              </a:solidFill>
            </a:endParaRPr>
          </a:p>
        </p:txBody>
      </p:sp>
      <p:sp>
        <p:nvSpPr>
          <p:cNvPr id="7" name="Line 10"/>
          <p:cNvSpPr>
            <a:spLocks noChangeShapeType="1"/>
          </p:cNvSpPr>
          <p:nvPr userDrawn="1"/>
        </p:nvSpPr>
        <p:spPr bwMode="auto">
          <a:xfrm>
            <a:off x="609600" y="1044000"/>
            <a:ext cx="109728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00" dirty="0">
              <a:solidFill>
                <a:srgbClr val="808080"/>
              </a:solidFill>
            </a:endParaRPr>
          </a:p>
        </p:txBody>
      </p:sp>
      <p:sp>
        <p:nvSpPr>
          <p:cNvPr id="8" name="Line 11"/>
          <p:cNvSpPr>
            <a:spLocks noChangeShapeType="1"/>
          </p:cNvSpPr>
          <p:nvPr userDrawn="1"/>
        </p:nvSpPr>
        <p:spPr bwMode="auto">
          <a:xfrm>
            <a:off x="609600" y="6242400"/>
            <a:ext cx="109728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00" dirty="0">
              <a:solidFill>
                <a:srgbClr val="808080"/>
              </a:solidFill>
            </a:endParaRPr>
          </a:p>
        </p:txBody>
      </p:sp>
    </p:spTree>
    <p:extLst>
      <p:ext uri="{BB962C8B-B14F-4D97-AF65-F5344CB8AC3E}">
        <p14:creationId xmlns:p14="http://schemas.microsoft.com/office/powerpoint/2010/main" val="3380756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lumns, no heading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sz="half" idx="1"/>
          </p:nvPr>
        </p:nvSpPr>
        <p:spPr>
          <a:xfrm>
            <a:off x="609600" y="1600201"/>
            <a:ext cx="5384800" cy="4525963"/>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197600" y="1600201"/>
            <a:ext cx="5384800" cy="4525963"/>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Footer Placeholder 5"/>
          <p:cNvSpPr>
            <a:spLocks noGrp="1"/>
          </p:cNvSpPr>
          <p:nvPr>
            <p:ph type="ftr" sz="quarter" idx="11"/>
          </p:nvPr>
        </p:nvSpPr>
        <p:spPr>
          <a:xfrm>
            <a:off x="3451200" y="6323013"/>
            <a:ext cx="4579200" cy="201600"/>
          </a:xfrm>
        </p:spPr>
        <p:txBody>
          <a:bodyPr/>
          <a:lstStyle/>
          <a:p>
            <a:endParaRPr lang="en-GB" dirty="0">
              <a:solidFill>
                <a:srgbClr val="808080"/>
              </a:solidFill>
            </a:endParaRPr>
          </a:p>
        </p:txBody>
      </p:sp>
      <p:sp>
        <p:nvSpPr>
          <p:cNvPr id="8" name="Line 10"/>
          <p:cNvSpPr>
            <a:spLocks noChangeShapeType="1"/>
          </p:cNvSpPr>
          <p:nvPr userDrawn="1"/>
        </p:nvSpPr>
        <p:spPr bwMode="auto">
          <a:xfrm>
            <a:off x="609600" y="1044000"/>
            <a:ext cx="109728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00" dirty="0">
              <a:solidFill>
                <a:srgbClr val="808080"/>
              </a:solidFill>
            </a:endParaRPr>
          </a:p>
        </p:txBody>
      </p:sp>
      <p:sp>
        <p:nvSpPr>
          <p:cNvPr id="12" name="Line 11"/>
          <p:cNvSpPr>
            <a:spLocks noChangeShapeType="1"/>
          </p:cNvSpPr>
          <p:nvPr userDrawn="1"/>
        </p:nvSpPr>
        <p:spPr bwMode="auto">
          <a:xfrm>
            <a:off x="609600" y="6242400"/>
            <a:ext cx="109728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00" dirty="0">
              <a:solidFill>
                <a:srgbClr val="808080"/>
              </a:solidFill>
            </a:endParaRPr>
          </a:p>
        </p:txBody>
      </p:sp>
    </p:spTree>
    <p:extLst>
      <p:ext uri="{BB962C8B-B14F-4D97-AF65-F5344CB8AC3E}">
        <p14:creationId xmlns:p14="http://schemas.microsoft.com/office/powerpoint/2010/main" val="14638028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wo columns with heading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sz="half" idx="1"/>
          </p:nvPr>
        </p:nvSpPr>
        <p:spPr>
          <a:xfrm>
            <a:off x="609600" y="2196001"/>
            <a:ext cx="5390400" cy="3994963"/>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201600" y="2178000"/>
            <a:ext cx="5390400" cy="3994963"/>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Footer Placeholder 5"/>
          <p:cNvSpPr>
            <a:spLocks noGrp="1"/>
          </p:cNvSpPr>
          <p:nvPr>
            <p:ph type="ftr" sz="quarter" idx="11"/>
          </p:nvPr>
        </p:nvSpPr>
        <p:spPr/>
        <p:txBody>
          <a:bodyPr/>
          <a:lstStyle/>
          <a:p>
            <a:endParaRPr lang="en-GB">
              <a:solidFill>
                <a:srgbClr val="808080"/>
              </a:solidFill>
            </a:endParaRPr>
          </a:p>
        </p:txBody>
      </p:sp>
      <p:sp>
        <p:nvSpPr>
          <p:cNvPr id="8" name="Line 10"/>
          <p:cNvSpPr>
            <a:spLocks noChangeShapeType="1"/>
          </p:cNvSpPr>
          <p:nvPr userDrawn="1"/>
        </p:nvSpPr>
        <p:spPr bwMode="auto">
          <a:xfrm>
            <a:off x="609600" y="1044000"/>
            <a:ext cx="109728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00" dirty="0">
              <a:solidFill>
                <a:srgbClr val="808080"/>
              </a:solidFill>
            </a:endParaRPr>
          </a:p>
        </p:txBody>
      </p:sp>
      <p:sp>
        <p:nvSpPr>
          <p:cNvPr id="10" name="Text Placeholder 9"/>
          <p:cNvSpPr>
            <a:spLocks noGrp="1"/>
          </p:cNvSpPr>
          <p:nvPr>
            <p:ph type="body" sz="quarter" idx="12"/>
          </p:nvPr>
        </p:nvSpPr>
        <p:spPr>
          <a:xfrm>
            <a:off x="609600" y="1490400"/>
            <a:ext cx="5390400" cy="640800"/>
          </a:xfrm>
        </p:spPr>
        <p:txBody>
          <a:bodyPr anchor="b" anchorCtr="0"/>
          <a:lstStyle>
            <a:lvl1pPr>
              <a:buNone/>
              <a:defRPr b="1"/>
            </a:lvl1pPr>
          </a:lstStyle>
          <a:p>
            <a:pPr lvl="0"/>
            <a:r>
              <a:rPr lang="en-US"/>
              <a:t>Click to edit Master text styles</a:t>
            </a:r>
          </a:p>
        </p:txBody>
      </p:sp>
      <p:sp>
        <p:nvSpPr>
          <p:cNvPr id="11" name="Text Placeholder 9"/>
          <p:cNvSpPr>
            <a:spLocks noGrp="1"/>
          </p:cNvSpPr>
          <p:nvPr>
            <p:ph type="body" sz="quarter" idx="13"/>
          </p:nvPr>
        </p:nvSpPr>
        <p:spPr>
          <a:xfrm>
            <a:off x="6201600" y="1490400"/>
            <a:ext cx="5390400" cy="640800"/>
          </a:xfrm>
        </p:spPr>
        <p:txBody>
          <a:bodyPr anchor="b" anchorCtr="0"/>
          <a:lstStyle>
            <a:lvl1pPr>
              <a:buNone/>
              <a:defRPr b="1"/>
            </a:lvl1pPr>
          </a:lstStyle>
          <a:p>
            <a:pPr lvl="0"/>
            <a:r>
              <a:rPr lang="en-US"/>
              <a:t>Click to edit Master text styles</a:t>
            </a:r>
          </a:p>
        </p:txBody>
      </p:sp>
      <p:sp>
        <p:nvSpPr>
          <p:cNvPr id="9" name="Line 11"/>
          <p:cNvSpPr>
            <a:spLocks noChangeShapeType="1"/>
          </p:cNvSpPr>
          <p:nvPr userDrawn="1"/>
        </p:nvSpPr>
        <p:spPr bwMode="auto">
          <a:xfrm>
            <a:off x="609600" y="6242400"/>
            <a:ext cx="109728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00" dirty="0">
              <a:solidFill>
                <a:srgbClr val="808080"/>
              </a:solidFill>
            </a:endParaRPr>
          </a:p>
        </p:txBody>
      </p:sp>
    </p:spTree>
    <p:extLst>
      <p:ext uri="{BB962C8B-B14F-4D97-AF65-F5344CB8AC3E}">
        <p14:creationId xmlns:p14="http://schemas.microsoft.com/office/powerpoint/2010/main" val="18146921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Key statement">
    <p:spTree>
      <p:nvGrpSpPr>
        <p:cNvPr id="1" name=""/>
        <p:cNvGrpSpPr/>
        <p:nvPr/>
      </p:nvGrpSpPr>
      <p:grpSpPr>
        <a:xfrm>
          <a:off x="0" y="0"/>
          <a:ext cx="0" cy="0"/>
          <a:chOff x="0" y="0"/>
          <a:chExt cx="0" cy="0"/>
        </a:xfrm>
      </p:grpSpPr>
      <p:sp>
        <p:nvSpPr>
          <p:cNvPr id="12" name="Footer Placeholder 11"/>
          <p:cNvSpPr>
            <a:spLocks noGrp="1"/>
          </p:cNvSpPr>
          <p:nvPr>
            <p:ph type="ftr" sz="quarter" idx="10"/>
          </p:nvPr>
        </p:nvSpPr>
        <p:spPr/>
        <p:txBody>
          <a:bodyPr/>
          <a:lstStyle/>
          <a:p>
            <a:endParaRPr lang="en-US" dirty="0">
              <a:solidFill>
                <a:srgbClr val="808080"/>
              </a:solidFill>
            </a:endParaRPr>
          </a:p>
        </p:txBody>
      </p:sp>
      <p:sp>
        <p:nvSpPr>
          <p:cNvPr id="3" name="Text Placeholder 2"/>
          <p:cNvSpPr>
            <a:spLocks noGrp="1"/>
          </p:cNvSpPr>
          <p:nvPr>
            <p:ph type="body" sz="quarter" idx="11"/>
          </p:nvPr>
        </p:nvSpPr>
        <p:spPr>
          <a:xfrm>
            <a:off x="607485" y="1025526"/>
            <a:ext cx="10972800" cy="1643063"/>
          </a:xfrm>
        </p:spPr>
        <p:txBody>
          <a:bodyPr/>
          <a:lstStyle>
            <a:lvl1pPr marL="0" indent="0" algn="l">
              <a:lnSpc>
                <a:spcPct val="85000"/>
              </a:lnSpc>
              <a:spcBef>
                <a:spcPts val="0"/>
              </a:spcBef>
              <a:buNone/>
              <a:defRPr sz="5000" b="1">
                <a:solidFill>
                  <a:schemeClr val="bg2"/>
                </a:solidFill>
                <a:latin typeface="+mj-lt"/>
              </a:defRPr>
            </a:lvl1pPr>
            <a:lvl2pPr marL="0" indent="0">
              <a:buNone/>
              <a:defRPr/>
            </a:lvl2pPr>
            <a:lvl3pPr marL="0" indent="0">
              <a:buNone/>
              <a:defRPr/>
            </a:lvl3pPr>
            <a:lvl4pPr marL="0" indent="0">
              <a:buNone/>
              <a:defRPr/>
            </a:lvl4pPr>
            <a:lvl5pPr marL="0" indent="0">
              <a:buNone/>
              <a:defRPr/>
            </a:lvl5pPr>
          </a:lstStyle>
          <a:p>
            <a:pPr lvl="0"/>
            <a:r>
              <a:rPr lang="en-US"/>
              <a:t>Click to edit Master text styles</a:t>
            </a:r>
          </a:p>
        </p:txBody>
      </p:sp>
      <p:sp>
        <p:nvSpPr>
          <p:cNvPr id="5" name="Line 11"/>
          <p:cNvSpPr>
            <a:spLocks noChangeShapeType="1"/>
          </p:cNvSpPr>
          <p:nvPr userDrawn="1"/>
        </p:nvSpPr>
        <p:spPr bwMode="auto">
          <a:xfrm>
            <a:off x="609600" y="6242400"/>
            <a:ext cx="109728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00" dirty="0">
              <a:solidFill>
                <a:srgbClr val="808080"/>
              </a:solidFill>
            </a:endParaRPr>
          </a:p>
        </p:txBody>
      </p:sp>
    </p:spTree>
    <p:extLst>
      <p:ext uri="{BB962C8B-B14F-4D97-AF65-F5344CB8AC3E}">
        <p14:creationId xmlns:p14="http://schemas.microsoft.com/office/powerpoint/2010/main" val="41096810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609600" y="201168"/>
            <a:ext cx="10972800"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lvl1pPr>
          </a:lstStyle>
          <a:p>
            <a:pPr lvl="0" algn="l" fontAlgn="base">
              <a:lnSpc>
                <a:spcPct val="85000"/>
              </a:lnSpc>
              <a:spcAft>
                <a:spcPct val="0"/>
              </a:spcAft>
            </a:pPr>
            <a:r>
              <a:rPr lang="en-US" dirty="0"/>
              <a:t>Click to edit Master title style</a:t>
            </a:r>
          </a:p>
        </p:txBody>
      </p:sp>
      <p:sp>
        <p:nvSpPr>
          <p:cNvPr id="12" name="Footer Placeholder 11"/>
          <p:cNvSpPr>
            <a:spLocks noGrp="1"/>
          </p:cNvSpPr>
          <p:nvPr>
            <p:ph type="ftr" sz="quarter" idx="10"/>
          </p:nvPr>
        </p:nvSpPr>
        <p:spPr/>
        <p:txBody>
          <a:bodyPr/>
          <a:lstStyle/>
          <a:p>
            <a:endParaRPr lang="en-US" dirty="0">
              <a:solidFill>
                <a:srgbClr val="808080"/>
              </a:solidFill>
            </a:endParaRPr>
          </a:p>
        </p:txBody>
      </p:sp>
      <p:sp>
        <p:nvSpPr>
          <p:cNvPr id="3077" name="Freeform 5"/>
          <p:cNvSpPr>
            <a:spLocks/>
          </p:cNvSpPr>
          <p:nvPr userDrawn="1"/>
        </p:nvSpPr>
        <p:spPr bwMode="gray">
          <a:xfrm>
            <a:off x="609600" y="1039814"/>
            <a:ext cx="10972800" cy="5184775"/>
          </a:xfrm>
          <a:custGeom>
            <a:avLst/>
            <a:gdLst/>
            <a:ahLst/>
            <a:cxnLst>
              <a:cxn ang="0">
                <a:pos x="0" y="0"/>
              </a:cxn>
              <a:cxn ang="0">
                <a:pos x="0" y="3266"/>
              </a:cxn>
              <a:cxn ang="0">
                <a:pos x="5184" y="2352"/>
              </a:cxn>
              <a:cxn ang="0">
                <a:pos x="5184" y="0"/>
              </a:cxn>
              <a:cxn ang="0">
                <a:pos x="0" y="0"/>
              </a:cxn>
            </a:cxnLst>
            <a:rect l="0" t="0" r="r" b="b"/>
            <a:pathLst>
              <a:path w="5184" h="3266">
                <a:moveTo>
                  <a:pt x="0" y="0"/>
                </a:moveTo>
                <a:lnTo>
                  <a:pt x="0" y="3266"/>
                </a:lnTo>
                <a:lnTo>
                  <a:pt x="5184" y="2352"/>
                </a:lnTo>
                <a:lnTo>
                  <a:pt x="5184" y="0"/>
                </a:lnTo>
                <a:lnTo>
                  <a:pt x="0" y="0"/>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sz="1800">
              <a:solidFill>
                <a:srgbClr val="000000"/>
              </a:solidFill>
            </a:endParaRPr>
          </a:p>
        </p:txBody>
      </p:sp>
    </p:spTree>
    <p:extLst>
      <p:ext uri="{BB962C8B-B14F-4D97-AF65-F5344CB8AC3E}">
        <p14:creationId xmlns:p14="http://schemas.microsoft.com/office/powerpoint/2010/main" val="9241067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Divider 2">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609600" y="201168"/>
            <a:ext cx="10972800"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lvl1pPr>
          </a:lstStyle>
          <a:p>
            <a:pPr lvl="0" algn="l" fontAlgn="base">
              <a:lnSpc>
                <a:spcPct val="85000"/>
              </a:lnSpc>
              <a:spcAft>
                <a:spcPct val="0"/>
              </a:spcAft>
            </a:pPr>
            <a:r>
              <a:rPr lang="en-US" dirty="0"/>
              <a:t>Click to edit Master title style</a:t>
            </a:r>
          </a:p>
        </p:txBody>
      </p:sp>
      <p:sp>
        <p:nvSpPr>
          <p:cNvPr id="12" name="Footer Placeholder 11"/>
          <p:cNvSpPr>
            <a:spLocks noGrp="1"/>
          </p:cNvSpPr>
          <p:nvPr>
            <p:ph type="ftr" sz="quarter" idx="10"/>
          </p:nvPr>
        </p:nvSpPr>
        <p:spPr/>
        <p:txBody>
          <a:bodyPr/>
          <a:lstStyle/>
          <a:p>
            <a:endParaRPr lang="en-US" dirty="0">
              <a:solidFill>
                <a:srgbClr val="808080"/>
              </a:solidFill>
            </a:endParaRPr>
          </a:p>
        </p:txBody>
      </p:sp>
      <p:sp>
        <p:nvSpPr>
          <p:cNvPr id="4101" name="Freeform 5"/>
          <p:cNvSpPr>
            <a:spLocks/>
          </p:cNvSpPr>
          <p:nvPr userDrawn="1"/>
        </p:nvSpPr>
        <p:spPr bwMode="gray">
          <a:xfrm>
            <a:off x="609600" y="1040400"/>
            <a:ext cx="10972800" cy="5184775"/>
          </a:xfrm>
          <a:custGeom>
            <a:avLst/>
            <a:gdLst/>
            <a:ahLst/>
            <a:cxnLst>
              <a:cxn ang="0">
                <a:pos x="0" y="0"/>
              </a:cxn>
              <a:cxn ang="0">
                <a:pos x="0" y="3266"/>
              </a:cxn>
              <a:cxn ang="0">
                <a:pos x="5184" y="2352"/>
              </a:cxn>
              <a:cxn ang="0">
                <a:pos x="5184" y="0"/>
              </a:cxn>
              <a:cxn ang="0">
                <a:pos x="0" y="0"/>
              </a:cxn>
            </a:cxnLst>
            <a:rect l="0" t="0" r="r" b="b"/>
            <a:pathLst>
              <a:path w="5184" h="3266">
                <a:moveTo>
                  <a:pt x="0" y="0"/>
                </a:moveTo>
                <a:lnTo>
                  <a:pt x="0" y="3266"/>
                </a:lnTo>
                <a:lnTo>
                  <a:pt x="5184" y="2352"/>
                </a:lnTo>
                <a:lnTo>
                  <a:pt x="5184" y="0"/>
                </a:lnTo>
                <a:lnTo>
                  <a:pt x="0" y="0"/>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sz="1800">
              <a:solidFill>
                <a:srgbClr val="000000"/>
              </a:solidFill>
            </a:endParaRPr>
          </a:p>
        </p:txBody>
      </p:sp>
    </p:spTree>
    <p:extLst>
      <p:ext uri="{BB962C8B-B14F-4D97-AF65-F5344CB8AC3E}">
        <p14:creationId xmlns:p14="http://schemas.microsoft.com/office/powerpoint/2010/main" val="15645402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Divider 4">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609600" y="201168"/>
            <a:ext cx="10972800"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lvl1pPr>
          </a:lstStyle>
          <a:p>
            <a:pPr lvl="0" algn="l" fontAlgn="base">
              <a:lnSpc>
                <a:spcPct val="85000"/>
              </a:lnSpc>
              <a:spcAft>
                <a:spcPct val="0"/>
              </a:spcAft>
            </a:pPr>
            <a:r>
              <a:rPr lang="en-US" dirty="0"/>
              <a:t>Click to edit Master title style</a:t>
            </a:r>
          </a:p>
        </p:txBody>
      </p:sp>
      <p:sp>
        <p:nvSpPr>
          <p:cNvPr id="12" name="Footer Placeholder 11"/>
          <p:cNvSpPr>
            <a:spLocks noGrp="1"/>
          </p:cNvSpPr>
          <p:nvPr>
            <p:ph type="ftr" sz="quarter" idx="10"/>
          </p:nvPr>
        </p:nvSpPr>
        <p:spPr/>
        <p:txBody>
          <a:bodyPr/>
          <a:lstStyle/>
          <a:p>
            <a:endParaRPr lang="en-US" dirty="0">
              <a:solidFill>
                <a:srgbClr val="808080"/>
              </a:solidFill>
            </a:endParaRPr>
          </a:p>
        </p:txBody>
      </p:sp>
      <p:pic>
        <p:nvPicPr>
          <p:cNvPr id="6" name="Picture 2"/>
          <p:cNvPicPr>
            <a:picLocks noChangeAspect="1" noChangeArrowheads="1"/>
          </p:cNvPicPr>
          <p:nvPr userDrawn="1"/>
        </p:nvPicPr>
        <p:blipFill>
          <a:blip r:embed="rId2" cstate="print"/>
          <a:srcRect/>
          <a:stretch>
            <a:fillRect/>
          </a:stretch>
        </p:blipFill>
        <p:spPr bwMode="auto">
          <a:xfrm>
            <a:off x="609601" y="1044000"/>
            <a:ext cx="10967399" cy="5184000"/>
          </a:xfrm>
          <a:prstGeom prst="rect">
            <a:avLst/>
          </a:prstGeom>
          <a:noFill/>
          <a:ln w="9525">
            <a:noFill/>
            <a:miter lim="800000"/>
            <a:headEnd/>
            <a:tailEnd/>
          </a:ln>
          <a:effectLst/>
        </p:spPr>
      </p:pic>
    </p:spTree>
    <p:extLst>
      <p:ext uri="{BB962C8B-B14F-4D97-AF65-F5344CB8AC3E}">
        <p14:creationId xmlns:p14="http://schemas.microsoft.com/office/powerpoint/2010/main" val="31644446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914400" y="2130426"/>
            <a:ext cx="10363200" cy="1470025"/>
          </a:xfrm>
        </p:spPr>
        <p:txBody>
          <a:bodyPr/>
          <a:lstStyle/>
          <a:p>
            <a:r>
              <a:rPr lang="it-IT"/>
              <a:t>Fare clic per modificare stile</a:t>
            </a:r>
          </a:p>
        </p:txBody>
      </p:sp>
      <p:sp>
        <p:nvSpPr>
          <p:cNvPr id="3" name="Sottotitolo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E1B1A493-1E86-9444-AAD5-2172C8E3B80A}" type="datetimeFigureOut">
              <a:rPr lang="it-IT" smtClean="0"/>
              <a:t>21/09/2022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9BB6CCB-ABA9-DF47-8B77-5ED46CF7886A}" type="slidenum">
              <a:rPr lang="it-IT" smtClean="0"/>
              <a:t>‹N›</a:t>
            </a:fld>
            <a:endParaRPr lang="it-IT"/>
          </a:p>
        </p:txBody>
      </p:sp>
    </p:spTree>
    <p:extLst>
      <p:ext uri="{BB962C8B-B14F-4D97-AF65-F5344CB8AC3E}">
        <p14:creationId xmlns:p14="http://schemas.microsoft.com/office/powerpoint/2010/main" val="24508603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12" name="Footer Placeholder 11"/>
          <p:cNvSpPr>
            <a:spLocks noGrp="1"/>
          </p:cNvSpPr>
          <p:nvPr>
            <p:ph type="ftr" sz="quarter" idx="10"/>
          </p:nvPr>
        </p:nvSpPr>
        <p:spPr/>
        <p:txBody>
          <a:bodyPr/>
          <a:lstStyle/>
          <a:p>
            <a:endParaRPr lang="en-US" dirty="0">
              <a:solidFill>
                <a:srgbClr val="808080"/>
              </a:solidFill>
            </a:endParaRPr>
          </a:p>
        </p:txBody>
      </p:sp>
      <p:sp>
        <p:nvSpPr>
          <p:cNvPr id="7" name="Line 11"/>
          <p:cNvSpPr>
            <a:spLocks noChangeShapeType="1"/>
          </p:cNvSpPr>
          <p:nvPr userDrawn="1"/>
        </p:nvSpPr>
        <p:spPr bwMode="auto">
          <a:xfrm>
            <a:off x="607484" y="6243638"/>
            <a:ext cx="10972800" cy="0"/>
          </a:xfrm>
          <a:prstGeom prst="line">
            <a:avLst/>
          </a:prstGeom>
          <a:noFill/>
          <a:ln w="3175">
            <a:solidFill>
              <a:schemeClr val="bg1"/>
            </a:solidFill>
            <a:round/>
            <a:headEnd/>
            <a:tailEnd/>
          </a:ln>
          <a:effectLst/>
        </p:spPr>
        <p:txBody>
          <a:bodyPr wrap="none" anchor="ctr"/>
          <a:lstStyle/>
          <a:p>
            <a:endParaRPr lang="en-US" sz="1800" dirty="0">
              <a:solidFill>
                <a:srgbClr val="808080"/>
              </a:solidFill>
            </a:endParaRPr>
          </a:p>
        </p:txBody>
      </p:sp>
    </p:spTree>
    <p:extLst>
      <p:ext uri="{BB962C8B-B14F-4D97-AF65-F5344CB8AC3E}">
        <p14:creationId xmlns:p14="http://schemas.microsoft.com/office/powerpoint/2010/main" val="201405661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Final legal text">
    <p:spTree>
      <p:nvGrpSpPr>
        <p:cNvPr id="1" name=""/>
        <p:cNvGrpSpPr/>
        <p:nvPr/>
      </p:nvGrpSpPr>
      <p:grpSpPr>
        <a:xfrm>
          <a:off x="0" y="0"/>
          <a:ext cx="0" cy="0"/>
          <a:chOff x="0" y="0"/>
          <a:chExt cx="0" cy="0"/>
        </a:xfrm>
      </p:grpSpPr>
      <p:sp>
        <p:nvSpPr>
          <p:cNvPr id="7" name="Line 11"/>
          <p:cNvSpPr>
            <a:spLocks noChangeShapeType="1"/>
          </p:cNvSpPr>
          <p:nvPr userDrawn="1"/>
        </p:nvSpPr>
        <p:spPr bwMode="auto">
          <a:xfrm>
            <a:off x="607484" y="6243638"/>
            <a:ext cx="10972800" cy="0"/>
          </a:xfrm>
          <a:prstGeom prst="line">
            <a:avLst/>
          </a:prstGeom>
          <a:noFill/>
          <a:ln w="3175">
            <a:solidFill>
              <a:schemeClr val="bg1"/>
            </a:solidFill>
            <a:round/>
            <a:headEnd/>
            <a:tailEnd/>
          </a:ln>
          <a:effectLst/>
        </p:spPr>
        <p:txBody>
          <a:bodyPr wrap="none" anchor="ctr"/>
          <a:lstStyle/>
          <a:p>
            <a:endParaRPr lang="en-US" sz="1800" dirty="0">
              <a:solidFill>
                <a:srgbClr val="808080"/>
              </a:solidFill>
            </a:endParaRPr>
          </a:p>
        </p:txBody>
      </p:sp>
      <p:sp>
        <p:nvSpPr>
          <p:cNvPr id="8" name="Content Placeholder 2"/>
          <p:cNvSpPr>
            <a:spLocks noGrp="1"/>
          </p:cNvSpPr>
          <p:nvPr>
            <p:ph idx="1"/>
          </p:nvPr>
        </p:nvSpPr>
        <p:spPr>
          <a:xfrm>
            <a:off x="607483" y="719139"/>
            <a:ext cx="4675200" cy="5210062"/>
          </a:xfrm>
        </p:spPr>
        <p:txBody>
          <a:bodyPr/>
          <a:lstStyle>
            <a:lvl1pPr marL="0" indent="0" algn="l" defTabSz="995363" rtl="0" fontAlgn="base">
              <a:lnSpc>
                <a:spcPct val="100000"/>
              </a:lnSpc>
              <a:spcBef>
                <a:spcPct val="70000"/>
              </a:spcBef>
              <a:spcAft>
                <a:spcPct val="0"/>
              </a:spcAft>
              <a:buSzPct val="100000"/>
              <a:buNone/>
              <a:defRPr lang="en-US" sz="1200" kern="1200" noProof="0" dirty="0" smtClean="0">
                <a:solidFill>
                  <a:schemeClr val="bg1"/>
                </a:solidFill>
                <a:latin typeface="Arial" pitchFamily="34" charset="0"/>
                <a:ea typeface="+mn-ea"/>
                <a:cs typeface="Arial" pitchFamily="34" charset="0"/>
              </a:defRPr>
            </a:lvl1pPr>
            <a:lvl2pPr marL="0" indent="0" algn="l" defTabSz="995363" rtl="0" fontAlgn="base">
              <a:lnSpc>
                <a:spcPct val="100000"/>
              </a:lnSpc>
              <a:spcBef>
                <a:spcPct val="0"/>
              </a:spcBef>
              <a:spcAft>
                <a:spcPct val="0"/>
              </a:spcAft>
              <a:buSzPct val="100000"/>
              <a:buNone/>
              <a:defRPr lang="en-US" sz="900" b="1" kern="1200" noProof="0" dirty="0" smtClean="0">
                <a:solidFill>
                  <a:schemeClr val="bg1"/>
                </a:solidFill>
                <a:latin typeface="Arial" pitchFamily="34" charset="0"/>
                <a:ea typeface="+mn-ea"/>
                <a:cs typeface="Arial" pitchFamily="34" charset="0"/>
              </a:defRPr>
            </a:lvl2pPr>
            <a:lvl3pPr marL="176213" indent="-176213" algn="l" defTabSz="995363" rtl="0" fontAlgn="base">
              <a:lnSpc>
                <a:spcPct val="100000"/>
              </a:lnSpc>
              <a:spcBef>
                <a:spcPct val="0"/>
              </a:spcBef>
              <a:spcAft>
                <a:spcPct val="0"/>
              </a:spcAft>
              <a:buClr>
                <a:schemeClr val="accent2"/>
              </a:buClr>
              <a:buSzPct val="70000"/>
              <a:buFont typeface="Arial" pitchFamily="34" charset="0"/>
              <a:buChar char="►"/>
              <a:defRPr lang="en-US" sz="900" b="1" kern="1200" noProof="0" dirty="0" smtClean="0">
                <a:solidFill>
                  <a:schemeClr val="bg1"/>
                </a:solidFill>
                <a:latin typeface="Arial" pitchFamily="34" charset="0"/>
                <a:ea typeface="+mn-ea"/>
                <a:cs typeface="Arial" pitchFamily="34" charset="0"/>
              </a:defRPr>
            </a:lvl3pPr>
            <a:lvl4pPr marL="0" indent="0" algn="l" defTabSz="995363" rtl="0" fontAlgn="base">
              <a:lnSpc>
                <a:spcPct val="100000"/>
              </a:lnSpc>
              <a:spcBef>
                <a:spcPct val="0"/>
              </a:spcBef>
              <a:spcAft>
                <a:spcPct val="0"/>
              </a:spcAft>
              <a:buSzPct val="100000"/>
              <a:buNone/>
              <a:defRPr lang="en-US" sz="800" kern="1200" noProof="0" dirty="0" smtClean="0">
                <a:solidFill>
                  <a:schemeClr val="bg1"/>
                </a:solidFill>
                <a:latin typeface="Arial" pitchFamily="34" charset="0"/>
                <a:ea typeface="+mn-ea"/>
                <a:cs typeface="Arial" pitchFamily="34" charset="0"/>
              </a:defRPr>
            </a:lvl4pPr>
            <a:lvl5pPr marL="188913" indent="-188913" algn="l" defTabSz="995363" rtl="0" fontAlgn="base">
              <a:lnSpc>
                <a:spcPct val="100000"/>
              </a:lnSpc>
              <a:spcBef>
                <a:spcPct val="0"/>
              </a:spcBef>
              <a:spcAft>
                <a:spcPct val="0"/>
              </a:spcAft>
              <a:buClr>
                <a:schemeClr val="accent2"/>
              </a:buClr>
              <a:buSzPct val="70000"/>
              <a:buFont typeface="Arial" pitchFamily="34" charset="0"/>
              <a:buChar char="►"/>
              <a:defRPr lang="en-US" sz="800" kern="1200" noProof="0" dirty="0">
                <a:solidFill>
                  <a:schemeClr val="bg1"/>
                </a:solidFill>
                <a:latin typeface="Arial" pitchFamily="34" charset="0"/>
                <a:ea typeface="+mn-ea"/>
                <a:cs typeface="Arial"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210409775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17656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Cover">
    <p:spTree>
      <p:nvGrpSpPr>
        <p:cNvPr id="1" name=""/>
        <p:cNvGrpSpPr/>
        <p:nvPr/>
      </p:nvGrpSpPr>
      <p:grpSpPr>
        <a:xfrm>
          <a:off x="0" y="0"/>
          <a:ext cx="0" cy="0"/>
          <a:chOff x="0" y="0"/>
          <a:chExt cx="0" cy="0"/>
        </a:xfrm>
      </p:grpSpPr>
      <p:pic>
        <p:nvPicPr>
          <p:cNvPr id="9" name="Picture 2"/>
          <p:cNvPicPr>
            <a:picLocks noChangeAspect="1" noChangeArrowheads="1"/>
          </p:cNvPicPr>
          <p:nvPr userDrawn="1"/>
        </p:nvPicPr>
        <p:blipFill>
          <a:blip r:embed="rId2" cstate="print"/>
          <a:srcRect/>
          <a:stretch>
            <a:fillRect/>
          </a:stretch>
        </p:blipFill>
        <p:spPr bwMode="auto">
          <a:xfrm>
            <a:off x="3028346" y="5747990"/>
            <a:ext cx="1311311" cy="745200"/>
          </a:xfrm>
          <a:prstGeom prst="rect">
            <a:avLst/>
          </a:prstGeom>
          <a:noFill/>
          <a:ln w="9525">
            <a:noFill/>
            <a:miter lim="800000"/>
            <a:headEnd/>
            <a:tailEnd/>
          </a:ln>
          <a:effectLst/>
        </p:spPr>
      </p:pic>
      <p:sp>
        <p:nvSpPr>
          <p:cNvPr id="2" name="Title 1"/>
          <p:cNvSpPr>
            <a:spLocks noGrp="1"/>
          </p:cNvSpPr>
          <p:nvPr>
            <p:ph type="ctrTitle"/>
          </p:nvPr>
        </p:nvSpPr>
        <p:spPr>
          <a:xfrm>
            <a:off x="3041712" y="777600"/>
            <a:ext cx="7320000" cy="860400"/>
          </a:xfrm>
        </p:spPr>
        <p:txBody>
          <a:bodyPr/>
          <a:lstStyle>
            <a:lvl1pPr>
              <a:defRPr>
                <a:solidFill>
                  <a:srgbClr val="646464"/>
                </a:solidFill>
              </a:defRPr>
            </a:lvl1pPr>
          </a:lstStyle>
          <a:p>
            <a:r>
              <a:rPr lang="en-US" dirty="0"/>
              <a:t>Click to edit Master title style</a:t>
            </a:r>
            <a:endParaRPr lang="en-GB" dirty="0"/>
          </a:p>
        </p:txBody>
      </p:sp>
      <p:sp>
        <p:nvSpPr>
          <p:cNvPr id="3" name="Subtitle 2"/>
          <p:cNvSpPr>
            <a:spLocks noGrp="1"/>
          </p:cNvSpPr>
          <p:nvPr>
            <p:ph type="subTitle" idx="1"/>
          </p:nvPr>
        </p:nvSpPr>
        <p:spPr>
          <a:xfrm>
            <a:off x="3041712" y="1753200"/>
            <a:ext cx="7320000" cy="968400"/>
          </a:xfrm>
        </p:spPr>
        <p:txBody>
          <a:bodyPr/>
          <a:lstStyle>
            <a:lvl1pPr marL="0" indent="0" algn="l">
              <a:buNone/>
              <a:defRPr sz="2000">
                <a:solidFill>
                  <a:srgbClr val="646464"/>
                </a:solidFill>
              </a:defRPr>
            </a:lvl1pPr>
            <a:lvl2pPr marL="0" indent="0" algn="l">
              <a:buNone/>
              <a:defRPr sz="1600">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grpSp>
        <p:nvGrpSpPr>
          <p:cNvPr id="12" name="Group 11"/>
          <p:cNvGrpSpPr/>
          <p:nvPr userDrawn="1"/>
        </p:nvGrpSpPr>
        <p:grpSpPr>
          <a:xfrm>
            <a:off x="-8709" y="2405084"/>
            <a:ext cx="12200709" cy="3349170"/>
            <a:chOff x="-6532" y="2405084"/>
            <a:chExt cx="9150532" cy="3349170"/>
          </a:xfrm>
        </p:grpSpPr>
        <p:sp>
          <p:nvSpPr>
            <p:cNvPr id="1032" name="Freeform 8"/>
            <p:cNvSpPr>
              <a:spLocks/>
            </p:cNvSpPr>
            <p:nvPr userDrawn="1"/>
          </p:nvSpPr>
          <p:spPr bwMode="gray">
            <a:xfrm>
              <a:off x="2273222" y="2405084"/>
              <a:ext cx="6870778" cy="2495225"/>
            </a:xfrm>
            <a:custGeom>
              <a:avLst/>
              <a:gdLst/>
              <a:ahLst/>
              <a:cxnLst>
                <a:cxn ang="0">
                  <a:pos x="0" y="1852"/>
                </a:cxn>
                <a:cxn ang="0">
                  <a:pos x="5081" y="0"/>
                </a:cxn>
                <a:cxn ang="0">
                  <a:pos x="5081" y="968"/>
                </a:cxn>
                <a:cxn ang="0">
                  <a:pos x="0" y="1852"/>
                </a:cxn>
              </a:cxnLst>
              <a:rect l="0" t="0" r="r" b="b"/>
              <a:pathLst>
                <a:path w="5081" h="1852">
                  <a:moveTo>
                    <a:pt x="0" y="1852"/>
                  </a:moveTo>
                  <a:lnTo>
                    <a:pt x="5081" y="0"/>
                  </a:lnTo>
                  <a:lnTo>
                    <a:pt x="5081" y="968"/>
                  </a:lnTo>
                  <a:lnTo>
                    <a:pt x="0" y="1852"/>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sz="1800">
                <a:solidFill>
                  <a:srgbClr val="646464"/>
                </a:solidFill>
              </a:endParaRPr>
            </a:p>
          </p:txBody>
        </p:sp>
        <p:pic>
          <p:nvPicPr>
            <p:cNvPr id="8" name="Picture 3"/>
            <p:cNvPicPr>
              <a:picLocks noChangeAspect="1" noChangeArrowheads="1"/>
            </p:cNvPicPr>
            <p:nvPr userDrawn="1"/>
          </p:nvPicPr>
          <p:blipFill>
            <a:blip r:embed="rId3" cstate="print"/>
            <a:srcRect/>
            <a:stretch>
              <a:fillRect/>
            </a:stretch>
          </p:blipFill>
          <p:spPr bwMode="auto">
            <a:xfrm>
              <a:off x="-6532" y="4411503"/>
              <a:ext cx="2289891" cy="1342751"/>
            </a:xfrm>
            <a:prstGeom prst="rect">
              <a:avLst/>
            </a:prstGeom>
            <a:noFill/>
            <a:ln w="9525">
              <a:noFill/>
              <a:miter lim="800000"/>
              <a:headEnd/>
              <a:tailEnd/>
            </a:ln>
            <a:effectLst/>
          </p:spPr>
        </p:pic>
      </p:grpSp>
    </p:spTree>
    <p:extLst>
      <p:ext uri="{BB962C8B-B14F-4D97-AF65-F5344CB8AC3E}">
        <p14:creationId xmlns:p14="http://schemas.microsoft.com/office/powerpoint/2010/main" val="241706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Cover_photo_or_illustration_input">
    <p:spTree>
      <p:nvGrpSpPr>
        <p:cNvPr id="1" name=""/>
        <p:cNvGrpSpPr/>
        <p:nvPr/>
      </p:nvGrpSpPr>
      <p:grpSpPr>
        <a:xfrm>
          <a:off x="0" y="0"/>
          <a:ext cx="0" cy="0"/>
          <a:chOff x="0" y="0"/>
          <a:chExt cx="0" cy="0"/>
        </a:xfrm>
      </p:grpSpPr>
      <p:sp>
        <p:nvSpPr>
          <p:cNvPr id="10" name="Freeform 9"/>
          <p:cNvSpPr/>
          <p:nvPr userDrawn="1"/>
        </p:nvSpPr>
        <p:spPr>
          <a:xfrm>
            <a:off x="-12192" y="3000376"/>
            <a:ext cx="3048000" cy="2729861"/>
          </a:xfrm>
          <a:custGeom>
            <a:avLst/>
            <a:gdLst>
              <a:gd name="connsiteX0" fmla="*/ 0 w 2286000"/>
              <a:gd name="connsiteY0" fmla="*/ 1318973 h 1318973"/>
              <a:gd name="connsiteX1" fmla="*/ 0 w 2286000"/>
              <a:gd name="connsiteY1" fmla="*/ 0 h 1318973"/>
              <a:gd name="connsiteX2" fmla="*/ 2286000 w 2286000"/>
              <a:gd name="connsiteY2" fmla="*/ 486803 h 1318973"/>
              <a:gd name="connsiteX3" fmla="*/ 0 w 2286000"/>
              <a:gd name="connsiteY3" fmla="*/ 1318973 h 1318973"/>
              <a:gd name="connsiteX0" fmla="*/ 0 w 2286000"/>
              <a:gd name="connsiteY0" fmla="*/ 2729861 h 2729861"/>
              <a:gd name="connsiteX1" fmla="*/ 9144 w 2286000"/>
              <a:gd name="connsiteY1" fmla="*/ 0 h 2729861"/>
              <a:gd name="connsiteX2" fmla="*/ 2286000 w 2286000"/>
              <a:gd name="connsiteY2" fmla="*/ 1897691 h 2729861"/>
              <a:gd name="connsiteX3" fmla="*/ 0 w 2286000"/>
              <a:gd name="connsiteY3" fmla="*/ 2729861 h 2729861"/>
            </a:gdLst>
            <a:ahLst/>
            <a:cxnLst>
              <a:cxn ang="0">
                <a:pos x="connsiteX0" y="connsiteY0"/>
              </a:cxn>
              <a:cxn ang="0">
                <a:pos x="connsiteX1" y="connsiteY1"/>
              </a:cxn>
              <a:cxn ang="0">
                <a:pos x="connsiteX2" y="connsiteY2"/>
              </a:cxn>
              <a:cxn ang="0">
                <a:pos x="connsiteX3" y="connsiteY3"/>
              </a:cxn>
            </a:cxnLst>
            <a:rect l="l" t="t" r="r" b="b"/>
            <a:pathLst>
              <a:path w="2286000" h="2729861">
                <a:moveTo>
                  <a:pt x="0" y="2729861"/>
                </a:moveTo>
                <a:lnTo>
                  <a:pt x="9144" y="0"/>
                </a:lnTo>
                <a:lnTo>
                  <a:pt x="2286000" y="1897691"/>
                </a:lnTo>
                <a:lnTo>
                  <a:pt x="0" y="2729861"/>
                </a:lnTo>
                <a:close/>
              </a:path>
            </a:pathLst>
          </a:custGeom>
          <a:blipFill>
            <a:blip r:embed="rId2" cstate="print"/>
            <a:stretch>
              <a:fillRect/>
            </a:stretch>
          </a:bli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rgbClr val="646464"/>
              </a:solidFill>
            </a:endParaRPr>
          </a:p>
        </p:txBody>
      </p:sp>
      <p:pic>
        <p:nvPicPr>
          <p:cNvPr id="9" name="Picture 2"/>
          <p:cNvPicPr>
            <a:picLocks noChangeAspect="1" noChangeArrowheads="1"/>
          </p:cNvPicPr>
          <p:nvPr userDrawn="1"/>
        </p:nvPicPr>
        <p:blipFill>
          <a:blip r:embed="rId3" cstate="print"/>
          <a:srcRect/>
          <a:stretch>
            <a:fillRect/>
          </a:stretch>
        </p:blipFill>
        <p:spPr bwMode="auto">
          <a:xfrm>
            <a:off x="3028346" y="5747990"/>
            <a:ext cx="1311311" cy="745200"/>
          </a:xfrm>
          <a:prstGeom prst="rect">
            <a:avLst/>
          </a:prstGeom>
          <a:noFill/>
          <a:ln w="9525">
            <a:noFill/>
            <a:miter lim="800000"/>
            <a:headEnd/>
            <a:tailEnd/>
          </a:ln>
          <a:effectLst/>
        </p:spPr>
      </p:pic>
      <p:sp>
        <p:nvSpPr>
          <p:cNvPr id="2" name="Title 1"/>
          <p:cNvSpPr>
            <a:spLocks noGrp="1"/>
          </p:cNvSpPr>
          <p:nvPr>
            <p:ph type="ctrTitle"/>
          </p:nvPr>
        </p:nvSpPr>
        <p:spPr>
          <a:xfrm>
            <a:off x="3041712" y="777600"/>
            <a:ext cx="7320000" cy="860400"/>
          </a:xfrm>
        </p:spPr>
        <p:txBody>
          <a:bodyPr/>
          <a:lstStyle>
            <a:lvl1pPr>
              <a:defRPr>
                <a:solidFill>
                  <a:srgbClr val="646464"/>
                </a:solidFill>
              </a:defRPr>
            </a:lvl1pPr>
          </a:lstStyle>
          <a:p>
            <a:r>
              <a:rPr lang="en-US" dirty="0"/>
              <a:t>Click to edit Master title style</a:t>
            </a:r>
            <a:endParaRPr lang="en-GB" dirty="0"/>
          </a:p>
        </p:txBody>
      </p:sp>
      <p:sp>
        <p:nvSpPr>
          <p:cNvPr id="3" name="Subtitle 2"/>
          <p:cNvSpPr>
            <a:spLocks noGrp="1"/>
          </p:cNvSpPr>
          <p:nvPr>
            <p:ph type="subTitle" idx="1"/>
          </p:nvPr>
        </p:nvSpPr>
        <p:spPr>
          <a:xfrm>
            <a:off x="3041712" y="1753200"/>
            <a:ext cx="7320000" cy="968400"/>
          </a:xfrm>
        </p:spPr>
        <p:txBody>
          <a:bodyPr/>
          <a:lstStyle>
            <a:lvl1pPr marL="0" indent="0" algn="l">
              <a:buNone/>
              <a:defRPr sz="2000">
                <a:solidFill>
                  <a:srgbClr val="646464"/>
                </a:solidFill>
              </a:defRPr>
            </a:lvl1pPr>
            <a:lvl2pPr marL="0" indent="0" algn="l">
              <a:buNone/>
              <a:defRPr sz="1600">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1032" name="Freeform 8"/>
          <p:cNvSpPr>
            <a:spLocks/>
          </p:cNvSpPr>
          <p:nvPr userDrawn="1"/>
        </p:nvSpPr>
        <p:spPr bwMode="gray">
          <a:xfrm>
            <a:off x="3030963" y="2405085"/>
            <a:ext cx="9161037" cy="2495225"/>
          </a:xfrm>
          <a:custGeom>
            <a:avLst/>
            <a:gdLst/>
            <a:ahLst/>
            <a:cxnLst>
              <a:cxn ang="0">
                <a:pos x="0" y="1852"/>
              </a:cxn>
              <a:cxn ang="0">
                <a:pos x="5081" y="0"/>
              </a:cxn>
              <a:cxn ang="0">
                <a:pos x="5081" y="968"/>
              </a:cxn>
              <a:cxn ang="0">
                <a:pos x="0" y="1852"/>
              </a:cxn>
            </a:cxnLst>
            <a:rect l="0" t="0" r="r" b="b"/>
            <a:pathLst>
              <a:path w="5081" h="1852">
                <a:moveTo>
                  <a:pt x="0" y="1852"/>
                </a:moveTo>
                <a:lnTo>
                  <a:pt x="5081" y="0"/>
                </a:lnTo>
                <a:lnTo>
                  <a:pt x="5081" y="968"/>
                </a:lnTo>
                <a:lnTo>
                  <a:pt x="0" y="1852"/>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sz="1800">
              <a:solidFill>
                <a:srgbClr val="646464"/>
              </a:solidFill>
            </a:endParaRPr>
          </a:p>
        </p:txBody>
      </p:sp>
      <p:sp>
        <p:nvSpPr>
          <p:cNvPr id="7" name="TextBox 6"/>
          <p:cNvSpPr txBox="1"/>
          <p:nvPr userDrawn="1"/>
        </p:nvSpPr>
        <p:spPr>
          <a:xfrm>
            <a:off x="87091" y="4047893"/>
            <a:ext cx="2381045" cy="664797"/>
          </a:xfrm>
          <a:prstGeom prst="rect">
            <a:avLst/>
          </a:prstGeom>
          <a:noFill/>
        </p:spPr>
        <p:txBody>
          <a:bodyPr wrap="square" lIns="0" tIns="36576" rIns="0" bIns="0" rtlCol="0">
            <a:spAutoFit/>
          </a:bodyPr>
          <a:lstStyle/>
          <a:p>
            <a:pPr marL="0" indent="0" algn="l">
              <a:lnSpc>
                <a:spcPct val="85000"/>
              </a:lnSpc>
              <a:spcAft>
                <a:spcPts val="600"/>
              </a:spcAft>
              <a:buClr>
                <a:schemeClr val="accent2"/>
              </a:buClr>
              <a:buSzPct val="70000"/>
              <a:buFontTx/>
              <a:buNone/>
            </a:pPr>
            <a:r>
              <a:rPr lang="en-US" sz="1600" b="1" dirty="0">
                <a:solidFill>
                  <a:schemeClr val="accent2"/>
                </a:solidFill>
              </a:rPr>
              <a:t>Placeholder image — to replace this image, select View&gt;Notes Page</a:t>
            </a:r>
          </a:p>
        </p:txBody>
      </p:sp>
    </p:spTree>
    <p:extLst>
      <p:ext uri="{BB962C8B-B14F-4D97-AF65-F5344CB8AC3E}">
        <p14:creationId xmlns:p14="http://schemas.microsoft.com/office/powerpoint/2010/main" val="1698674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tandard slide">
    <p:spTree>
      <p:nvGrpSpPr>
        <p:cNvPr id="1" name=""/>
        <p:cNvGrpSpPr/>
        <p:nvPr/>
      </p:nvGrpSpPr>
      <p:grpSpPr>
        <a:xfrm>
          <a:off x="0" y="0"/>
          <a:ext cx="0" cy="0"/>
          <a:chOff x="0" y="0"/>
          <a:chExt cx="0" cy="0"/>
        </a:xfrm>
      </p:grpSpPr>
      <p:sp>
        <p:nvSpPr>
          <p:cNvPr id="2" name="Title 1"/>
          <p:cNvSpPr>
            <a:spLocks noGrp="1"/>
          </p:cNvSpPr>
          <p:nvPr>
            <p:ph type="title"/>
          </p:nvPr>
        </p:nvSpPr>
        <p:spPr>
          <a:xfrm>
            <a:off x="609600" y="201600"/>
            <a:ext cx="10972800" cy="419088"/>
          </a:xfrm>
        </p:spPr>
        <p:txBody>
          <a:bodyPr/>
          <a:lstStyle>
            <a:lvl1pPr>
              <a:defRPr>
                <a:solidFill>
                  <a:srgbClr val="646464"/>
                </a:solidFill>
              </a:defRPr>
            </a:lvl1pPr>
          </a:lstStyle>
          <a:p>
            <a:r>
              <a:rPr lang="en-US" dirty="0"/>
              <a:t>Click to edit Master title style</a:t>
            </a:r>
            <a:endParaRPr lang="en-GB" dirty="0"/>
          </a:p>
        </p:txBody>
      </p:sp>
      <p:sp>
        <p:nvSpPr>
          <p:cNvPr id="3" name="Content Placeholder 2"/>
          <p:cNvSpPr>
            <a:spLocks noGrp="1"/>
          </p:cNvSpPr>
          <p:nvPr>
            <p:ph idx="1"/>
          </p:nvPr>
        </p:nvSpPr>
        <p:spPr>
          <a:xfrm>
            <a:off x="609600" y="1425600"/>
            <a:ext cx="10972800" cy="4698000"/>
          </a:xfrm>
        </p:spPr>
        <p:txBody>
          <a:bodyPr/>
          <a:lstStyle>
            <a:lvl1pPr>
              <a:defRPr>
                <a:solidFill>
                  <a:srgbClr val="646464"/>
                </a:solidFill>
              </a:defRPr>
            </a:lvl1pPr>
            <a:lvl2pPr>
              <a:defRPr>
                <a:solidFill>
                  <a:srgbClr val="646464"/>
                </a:solidFill>
              </a:defRPr>
            </a:lvl2pPr>
            <a:lvl3pPr>
              <a:defRPr>
                <a:solidFill>
                  <a:srgbClr val="646464"/>
                </a:solidFill>
              </a:defRPr>
            </a:lvl3pPr>
            <a:lvl4pPr>
              <a:defRPr>
                <a:solidFill>
                  <a:srgbClr val="646464"/>
                </a:solidFill>
              </a:defRPr>
            </a:lvl4pPr>
            <a:lvl5pPr>
              <a:defRPr>
                <a:solidFill>
                  <a:srgbClr val="646464"/>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Line 10"/>
          <p:cNvSpPr>
            <a:spLocks noChangeShapeType="1"/>
          </p:cNvSpPr>
          <p:nvPr userDrawn="1"/>
        </p:nvSpPr>
        <p:spPr bwMode="auto">
          <a:xfrm>
            <a:off x="609600" y="1044000"/>
            <a:ext cx="109728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00" noProof="0" dirty="0">
              <a:solidFill>
                <a:srgbClr val="646464"/>
              </a:solidFill>
            </a:endParaRPr>
          </a:p>
        </p:txBody>
      </p:sp>
      <p:sp>
        <p:nvSpPr>
          <p:cNvPr id="8" name="Line 11"/>
          <p:cNvSpPr>
            <a:spLocks noChangeShapeType="1"/>
          </p:cNvSpPr>
          <p:nvPr userDrawn="1"/>
        </p:nvSpPr>
        <p:spPr bwMode="auto">
          <a:xfrm>
            <a:off x="609600" y="6242400"/>
            <a:ext cx="109728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00" noProof="0" dirty="0">
              <a:solidFill>
                <a:srgbClr val="646464"/>
              </a:solidFill>
            </a:endParaRPr>
          </a:p>
        </p:txBody>
      </p:sp>
      <p:sp>
        <p:nvSpPr>
          <p:cNvPr id="11" name="Text Placeholder 10"/>
          <p:cNvSpPr>
            <a:spLocks noGrp="1"/>
          </p:cNvSpPr>
          <p:nvPr>
            <p:ph type="body" sz="quarter" idx="11"/>
          </p:nvPr>
        </p:nvSpPr>
        <p:spPr>
          <a:xfrm>
            <a:off x="609600" y="620688"/>
            <a:ext cx="10972800" cy="442800"/>
          </a:xfrm>
        </p:spPr>
        <p:txBody>
          <a:bodyPr/>
          <a:lstStyle>
            <a:lvl1pPr marL="0" indent="0">
              <a:buNone/>
              <a:defRPr sz="2200">
                <a:latin typeface="+mj-lt"/>
              </a:defRPr>
            </a:lvl1pPr>
          </a:lstStyle>
          <a:p>
            <a:pPr lvl="0"/>
            <a:r>
              <a:rPr lang="en-US" dirty="0"/>
              <a:t>Click to edit Master</a:t>
            </a:r>
            <a:endParaRPr lang="en-IN" dirty="0"/>
          </a:p>
        </p:txBody>
      </p:sp>
    </p:spTree>
    <p:extLst>
      <p:ext uri="{BB962C8B-B14F-4D97-AF65-F5344CB8AC3E}">
        <p14:creationId xmlns:p14="http://schemas.microsoft.com/office/powerpoint/2010/main" val="1673104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01600"/>
            <a:ext cx="10972800" cy="419088"/>
          </a:xfrm>
        </p:spPr>
        <p:txBody>
          <a:bodyPr/>
          <a:lstStyle>
            <a:lvl1pPr>
              <a:defRPr>
                <a:solidFill>
                  <a:srgbClr val="646464"/>
                </a:solidFill>
              </a:defRPr>
            </a:lvl1pPr>
          </a:lstStyle>
          <a:p>
            <a:r>
              <a:rPr lang="en-US" dirty="0"/>
              <a:t>Click to edit Master title style</a:t>
            </a:r>
            <a:endParaRPr lang="en-GB" dirty="0"/>
          </a:p>
        </p:txBody>
      </p:sp>
      <p:sp>
        <p:nvSpPr>
          <p:cNvPr id="7" name="Line 10"/>
          <p:cNvSpPr>
            <a:spLocks noChangeShapeType="1"/>
          </p:cNvSpPr>
          <p:nvPr userDrawn="1"/>
        </p:nvSpPr>
        <p:spPr bwMode="auto">
          <a:xfrm>
            <a:off x="609600" y="1044000"/>
            <a:ext cx="109728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00" noProof="0" dirty="0">
              <a:solidFill>
                <a:srgbClr val="646464"/>
              </a:solidFill>
            </a:endParaRPr>
          </a:p>
        </p:txBody>
      </p:sp>
      <p:sp>
        <p:nvSpPr>
          <p:cNvPr id="8" name="Line 11"/>
          <p:cNvSpPr>
            <a:spLocks noChangeShapeType="1"/>
          </p:cNvSpPr>
          <p:nvPr userDrawn="1"/>
        </p:nvSpPr>
        <p:spPr bwMode="auto">
          <a:xfrm>
            <a:off x="609600" y="6242400"/>
            <a:ext cx="109728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00" noProof="0" dirty="0">
              <a:solidFill>
                <a:srgbClr val="646464"/>
              </a:solidFill>
            </a:endParaRPr>
          </a:p>
        </p:txBody>
      </p:sp>
      <p:sp>
        <p:nvSpPr>
          <p:cNvPr id="10" name="Text Placeholder 10"/>
          <p:cNvSpPr>
            <a:spLocks noGrp="1"/>
          </p:cNvSpPr>
          <p:nvPr>
            <p:ph type="body" sz="quarter" idx="11"/>
          </p:nvPr>
        </p:nvSpPr>
        <p:spPr>
          <a:xfrm>
            <a:off x="609600" y="620688"/>
            <a:ext cx="10972800" cy="442800"/>
          </a:xfrm>
        </p:spPr>
        <p:txBody>
          <a:bodyPr/>
          <a:lstStyle>
            <a:lvl1pPr marL="0" indent="0">
              <a:buNone/>
              <a:defRPr sz="2200">
                <a:latin typeface="+mj-lt"/>
              </a:defRPr>
            </a:lvl1pPr>
          </a:lstStyle>
          <a:p>
            <a:pPr lvl="0"/>
            <a:r>
              <a:rPr lang="en-US" dirty="0"/>
              <a:t>Click to edit Master</a:t>
            </a:r>
            <a:endParaRPr lang="en-IN" dirty="0"/>
          </a:p>
        </p:txBody>
      </p:sp>
    </p:spTree>
    <p:extLst>
      <p:ext uri="{BB962C8B-B14F-4D97-AF65-F5344CB8AC3E}">
        <p14:creationId xmlns:p14="http://schemas.microsoft.com/office/powerpoint/2010/main" val="3599234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lumns, no headings">
    <p:spTree>
      <p:nvGrpSpPr>
        <p:cNvPr id="1" name=""/>
        <p:cNvGrpSpPr/>
        <p:nvPr/>
      </p:nvGrpSpPr>
      <p:grpSpPr>
        <a:xfrm>
          <a:off x="0" y="0"/>
          <a:ext cx="0" cy="0"/>
          <a:chOff x="0" y="0"/>
          <a:chExt cx="0" cy="0"/>
        </a:xfrm>
      </p:grpSpPr>
      <p:sp>
        <p:nvSpPr>
          <p:cNvPr id="2" name="Title 1"/>
          <p:cNvSpPr>
            <a:spLocks noGrp="1"/>
          </p:cNvSpPr>
          <p:nvPr>
            <p:ph type="title"/>
          </p:nvPr>
        </p:nvSpPr>
        <p:spPr>
          <a:xfrm>
            <a:off x="609600" y="201600"/>
            <a:ext cx="10972800" cy="419088"/>
          </a:xfrm>
        </p:spPr>
        <p:txBody>
          <a:bodyPr/>
          <a:lstStyle>
            <a:lvl1pPr>
              <a:defRPr>
                <a:solidFill>
                  <a:srgbClr val="646464"/>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609600" y="1425599"/>
            <a:ext cx="5384800" cy="4698000"/>
          </a:xfrm>
        </p:spPr>
        <p:txBody>
          <a:bodyPr/>
          <a:lstStyle>
            <a:lvl1pPr>
              <a:defRPr sz="2400">
                <a:solidFill>
                  <a:srgbClr val="646464"/>
                </a:solidFill>
              </a:defRPr>
            </a:lvl1pPr>
            <a:lvl2pPr>
              <a:defRPr sz="2400">
                <a:solidFill>
                  <a:srgbClr val="646464"/>
                </a:solidFill>
              </a:defRPr>
            </a:lvl2pPr>
            <a:lvl3pPr>
              <a:defRPr sz="2000">
                <a:solidFill>
                  <a:srgbClr val="646464"/>
                </a:solidFill>
              </a:defRPr>
            </a:lvl3pPr>
            <a:lvl4pPr>
              <a:defRPr sz="1800">
                <a:solidFill>
                  <a:srgbClr val="646464"/>
                </a:solidFill>
              </a:defRPr>
            </a:lvl4pPr>
            <a:lvl5pPr>
              <a:defRPr sz="1800">
                <a:solidFill>
                  <a:srgbClr val="646464"/>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97600" y="1425599"/>
            <a:ext cx="5384800" cy="4698000"/>
          </a:xfrm>
        </p:spPr>
        <p:txBody>
          <a:bodyPr/>
          <a:lstStyle>
            <a:lvl1pPr>
              <a:defRPr sz="2400">
                <a:solidFill>
                  <a:srgbClr val="646464"/>
                </a:solidFill>
              </a:defRPr>
            </a:lvl1pPr>
            <a:lvl2pPr>
              <a:defRPr sz="2400">
                <a:solidFill>
                  <a:srgbClr val="646464"/>
                </a:solidFill>
              </a:defRPr>
            </a:lvl2pPr>
            <a:lvl3pPr>
              <a:defRPr sz="2000">
                <a:solidFill>
                  <a:srgbClr val="646464"/>
                </a:solidFill>
              </a:defRPr>
            </a:lvl3pPr>
            <a:lvl4pPr>
              <a:defRPr sz="1800">
                <a:solidFill>
                  <a:srgbClr val="646464"/>
                </a:solidFill>
              </a:defRPr>
            </a:lvl4pPr>
            <a:lvl5pPr>
              <a:defRPr sz="1800">
                <a:solidFill>
                  <a:srgbClr val="646464"/>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Line 10"/>
          <p:cNvSpPr>
            <a:spLocks noChangeShapeType="1"/>
          </p:cNvSpPr>
          <p:nvPr userDrawn="1"/>
        </p:nvSpPr>
        <p:spPr bwMode="auto">
          <a:xfrm>
            <a:off x="609600" y="1044000"/>
            <a:ext cx="109728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00" noProof="0" dirty="0">
              <a:solidFill>
                <a:srgbClr val="646464"/>
              </a:solidFill>
            </a:endParaRPr>
          </a:p>
        </p:txBody>
      </p:sp>
      <p:sp>
        <p:nvSpPr>
          <p:cNvPr id="12" name="Line 11"/>
          <p:cNvSpPr>
            <a:spLocks noChangeShapeType="1"/>
          </p:cNvSpPr>
          <p:nvPr userDrawn="1"/>
        </p:nvSpPr>
        <p:spPr bwMode="auto">
          <a:xfrm>
            <a:off x="609600" y="6242400"/>
            <a:ext cx="109728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00" noProof="0" dirty="0">
              <a:solidFill>
                <a:srgbClr val="646464"/>
              </a:solidFill>
            </a:endParaRPr>
          </a:p>
        </p:txBody>
      </p:sp>
      <p:sp>
        <p:nvSpPr>
          <p:cNvPr id="13" name="Text Placeholder 10"/>
          <p:cNvSpPr>
            <a:spLocks noGrp="1"/>
          </p:cNvSpPr>
          <p:nvPr>
            <p:ph type="body" sz="quarter" idx="11"/>
          </p:nvPr>
        </p:nvSpPr>
        <p:spPr>
          <a:xfrm>
            <a:off x="609600" y="620688"/>
            <a:ext cx="10972800" cy="442800"/>
          </a:xfrm>
        </p:spPr>
        <p:txBody>
          <a:bodyPr/>
          <a:lstStyle>
            <a:lvl1pPr marL="0" indent="0">
              <a:buNone/>
              <a:defRPr sz="2200">
                <a:latin typeface="+mj-lt"/>
              </a:defRPr>
            </a:lvl1pPr>
          </a:lstStyle>
          <a:p>
            <a:pPr lvl="0"/>
            <a:r>
              <a:rPr lang="en-US" dirty="0"/>
              <a:t>Click to edit Master</a:t>
            </a:r>
            <a:endParaRPr lang="en-IN" dirty="0"/>
          </a:p>
        </p:txBody>
      </p:sp>
    </p:spTree>
    <p:extLst>
      <p:ext uri="{BB962C8B-B14F-4D97-AF65-F5344CB8AC3E}">
        <p14:creationId xmlns:p14="http://schemas.microsoft.com/office/powerpoint/2010/main" val="2586125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lumns with headings">
    <p:spTree>
      <p:nvGrpSpPr>
        <p:cNvPr id="1" name=""/>
        <p:cNvGrpSpPr/>
        <p:nvPr/>
      </p:nvGrpSpPr>
      <p:grpSpPr>
        <a:xfrm>
          <a:off x="0" y="0"/>
          <a:ext cx="0" cy="0"/>
          <a:chOff x="0" y="0"/>
          <a:chExt cx="0" cy="0"/>
        </a:xfrm>
      </p:grpSpPr>
      <p:sp>
        <p:nvSpPr>
          <p:cNvPr id="2" name="Title 1"/>
          <p:cNvSpPr>
            <a:spLocks noGrp="1"/>
          </p:cNvSpPr>
          <p:nvPr>
            <p:ph type="title"/>
          </p:nvPr>
        </p:nvSpPr>
        <p:spPr>
          <a:xfrm>
            <a:off x="609600" y="201600"/>
            <a:ext cx="10972800" cy="419088"/>
          </a:xfrm>
        </p:spPr>
        <p:txBody>
          <a:bodyPr/>
          <a:lstStyle>
            <a:lvl1pPr>
              <a:defRPr>
                <a:solidFill>
                  <a:srgbClr val="646464"/>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609600" y="2178001"/>
            <a:ext cx="5390400" cy="3945599"/>
          </a:xfrm>
        </p:spPr>
        <p:txBody>
          <a:bodyPr/>
          <a:lstStyle>
            <a:lvl1pPr>
              <a:defRPr sz="2400">
                <a:solidFill>
                  <a:srgbClr val="646464"/>
                </a:solidFill>
              </a:defRPr>
            </a:lvl1pPr>
            <a:lvl2pPr>
              <a:defRPr sz="2400">
                <a:solidFill>
                  <a:srgbClr val="646464"/>
                </a:solidFill>
              </a:defRPr>
            </a:lvl2pPr>
            <a:lvl3pPr>
              <a:defRPr sz="2000">
                <a:solidFill>
                  <a:srgbClr val="646464"/>
                </a:solidFill>
              </a:defRPr>
            </a:lvl3pPr>
            <a:lvl4pPr>
              <a:defRPr sz="1800">
                <a:solidFill>
                  <a:srgbClr val="646464"/>
                </a:solidFill>
              </a:defRPr>
            </a:lvl4pPr>
            <a:lvl5pPr>
              <a:defRPr sz="1800">
                <a:solidFill>
                  <a:srgbClr val="646464"/>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201600" y="2178001"/>
            <a:ext cx="5390400" cy="3945599"/>
          </a:xfrm>
        </p:spPr>
        <p:txBody>
          <a:bodyPr/>
          <a:lstStyle>
            <a:lvl1pPr>
              <a:defRPr sz="2400">
                <a:solidFill>
                  <a:srgbClr val="646464"/>
                </a:solidFill>
              </a:defRPr>
            </a:lvl1pPr>
            <a:lvl2pPr>
              <a:defRPr sz="2400">
                <a:solidFill>
                  <a:srgbClr val="646464"/>
                </a:solidFill>
              </a:defRPr>
            </a:lvl2pPr>
            <a:lvl3pPr>
              <a:defRPr sz="2000">
                <a:solidFill>
                  <a:srgbClr val="646464"/>
                </a:solidFill>
              </a:defRPr>
            </a:lvl3pPr>
            <a:lvl4pPr>
              <a:defRPr sz="1800">
                <a:solidFill>
                  <a:srgbClr val="646464"/>
                </a:solidFill>
              </a:defRPr>
            </a:lvl4pPr>
            <a:lvl5pPr>
              <a:defRPr sz="1800">
                <a:solidFill>
                  <a:srgbClr val="646464"/>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Line 10"/>
          <p:cNvSpPr>
            <a:spLocks noChangeShapeType="1"/>
          </p:cNvSpPr>
          <p:nvPr userDrawn="1"/>
        </p:nvSpPr>
        <p:spPr bwMode="auto">
          <a:xfrm>
            <a:off x="609600" y="1044000"/>
            <a:ext cx="109728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00" noProof="0" dirty="0">
              <a:solidFill>
                <a:srgbClr val="646464"/>
              </a:solidFill>
            </a:endParaRPr>
          </a:p>
        </p:txBody>
      </p:sp>
      <p:sp>
        <p:nvSpPr>
          <p:cNvPr id="10" name="Text Placeholder 9"/>
          <p:cNvSpPr>
            <a:spLocks noGrp="1"/>
          </p:cNvSpPr>
          <p:nvPr>
            <p:ph type="body" sz="quarter" idx="12"/>
          </p:nvPr>
        </p:nvSpPr>
        <p:spPr>
          <a:xfrm>
            <a:off x="609600" y="1425600"/>
            <a:ext cx="5390400" cy="640800"/>
          </a:xfrm>
        </p:spPr>
        <p:txBody>
          <a:bodyPr anchor="b" anchorCtr="0"/>
          <a:lstStyle>
            <a:lvl1pPr marL="0" indent="0">
              <a:buNone/>
              <a:defRPr b="1">
                <a:solidFill>
                  <a:srgbClr val="646464"/>
                </a:solidFill>
              </a:defRPr>
            </a:lvl1pPr>
          </a:lstStyle>
          <a:p>
            <a:pPr lvl="0"/>
            <a:r>
              <a:rPr lang="en-US" dirty="0"/>
              <a:t>Click to edit Master text styles</a:t>
            </a:r>
          </a:p>
        </p:txBody>
      </p:sp>
      <p:sp>
        <p:nvSpPr>
          <p:cNvPr id="11" name="Text Placeholder 9"/>
          <p:cNvSpPr>
            <a:spLocks noGrp="1"/>
          </p:cNvSpPr>
          <p:nvPr>
            <p:ph type="body" sz="quarter" idx="13"/>
          </p:nvPr>
        </p:nvSpPr>
        <p:spPr>
          <a:xfrm>
            <a:off x="6201600" y="1425600"/>
            <a:ext cx="5390400" cy="640800"/>
          </a:xfrm>
        </p:spPr>
        <p:txBody>
          <a:bodyPr anchor="b" anchorCtr="0"/>
          <a:lstStyle>
            <a:lvl1pPr marL="0" indent="0">
              <a:buNone/>
              <a:defRPr b="1">
                <a:solidFill>
                  <a:srgbClr val="646464"/>
                </a:solidFill>
              </a:defRPr>
            </a:lvl1pPr>
          </a:lstStyle>
          <a:p>
            <a:pPr lvl="0"/>
            <a:r>
              <a:rPr lang="en-US" dirty="0"/>
              <a:t>Click to edit Master text styles</a:t>
            </a:r>
          </a:p>
        </p:txBody>
      </p:sp>
      <p:sp>
        <p:nvSpPr>
          <p:cNvPr id="9" name="Line 11"/>
          <p:cNvSpPr>
            <a:spLocks noChangeShapeType="1"/>
          </p:cNvSpPr>
          <p:nvPr userDrawn="1"/>
        </p:nvSpPr>
        <p:spPr bwMode="auto">
          <a:xfrm>
            <a:off x="609600" y="6242400"/>
            <a:ext cx="109728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00" noProof="0" dirty="0">
              <a:solidFill>
                <a:srgbClr val="646464"/>
              </a:solidFill>
            </a:endParaRPr>
          </a:p>
        </p:txBody>
      </p:sp>
      <p:sp>
        <p:nvSpPr>
          <p:cNvPr id="14" name="Text Placeholder 10"/>
          <p:cNvSpPr>
            <a:spLocks noGrp="1"/>
          </p:cNvSpPr>
          <p:nvPr>
            <p:ph type="body" sz="quarter" idx="11"/>
          </p:nvPr>
        </p:nvSpPr>
        <p:spPr>
          <a:xfrm>
            <a:off x="609600" y="620688"/>
            <a:ext cx="10972800" cy="442800"/>
          </a:xfrm>
        </p:spPr>
        <p:txBody>
          <a:bodyPr/>
          <a:lstStyle>
            <a:lvl1pPr marL="0" indent="0">
              <a:buNone/>
              <a:defRPr sz="2200">
                <a:latin typeface="+mj-lt"/>
              </a:defRPr>
            </a:lvl1pPr>
          </a:lstStyle>
          <a:p>
            <a:pPr lvl="0"/>
            <a:r>
              <a:rPr lang="en-US" dirty="0"/>
              <a:t>Click to edit Master</a:t>
            </a:r>
            <a:endParaRPr lang="en-IN" dirty="0"/>
          </a:p>
        </p:txBody>
      </p:sp>
    </p:spTree>
    <p:extLst>
      <p:ext uri="{BB962C8B-B14F-4D97-AF65-F5344CB8AC3E}">
        <p14:creationId xmlns:p14="http://schemas.microsoft.com/office/powerpoint/2010/main" val="683675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18" Type="http://schemas.openxmlformats.org/officeDocument/2006/relationships/theme" Target="../theme/theme2.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17" Type="http://schemas.openxmlformats.org/officeDocument/2006/relationships/slideLayout" Target="../slideLayouts/slideLayout20.xml"/><Relationship Id="rId2" Type="http://schemas.openxmlformats.org/officeDocument/2006/relationships/slideLayout" Target="../slideLayouts/slideLayout5.xml"/><Relationship Id="rId16" Type="http://schemas.openxmlformats.org/officeDocument/2006/relationships/slideLayout" Target="../slideLayouts/slideLayout19.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5" Type="http://schemas.openxmlformats.org/officeDocument/2006/relationships/slideLayout" Target="../slideLayouts/slideLayout1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theme" Target="../theme/theme3.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srcRect/>
          <a:stretch>
            <a:fillRect/>
          </a:stretch>
        </a:blip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it-IT"/>
              <a:t>Fare clic per modificare stile</a:t>
            </a:r>
          </a:p>
        </p:txBody>
      </p:sp>
      <p:sp>
        <p:nvSpPr>
          <p:cNvPr id="3" name="Segnaposto testo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pPr defTabSz="609585"/>
            <a:fld id="{FFDF15E4-1BC6-4612-A8FB-DAAD127D7F74}" type="datetime1">
              <a:rPr lang="it-IT" smtClean="0">
                <a:solidFill>
                  <a:prstClr val="black">
                    <a:tint val="75000"/>
                  </a:prstClr>
                </a:solidFill>
              </a:rPr>
              <a:t>21/09/2022</a:t>
            </a:fld>
            <a:endParaRPr lang="it-IT">
              <a:solidFill>
                <a:prstClr val="black">
                  <a:tint val="75000"/>
                </a:prstClr>
              </a:solidFill>
            </a:endParaRPr>
          </a:p>
        </p:txBody>
      </p:sp>
      <p:sp>
        <p:nvSpPr>
          <p:cNvPr id="5" name="Segnaposto piè di pagina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pPr defTabSz="609585"/>
            <a:endParaRPr lang="it-IT">
              <a:solidFill>
                <a:prstClr val="black">
                  <a:tint val="75000"/>
                </a:prstClr>
              </a:solidFill>
            </a:endParaRPr>
          </a:p>
        </p:txBody>
      </p:sp>
      <p:sp>
        <p:nvSpPr>
          <p:cNvPr id="6" name="Segnaposto numero diapositiva 5"/>
          <p:cNvSpPr>
            <a:spLocks noGrp="1"/>
          </p:cNvSpPr>
          <p:nvPr>
            <p:ph type="sldNum" sz="quarter" idx="4"/>
          </p:nvPr>
        </p:nvSpPr>
        <p:spPr>
          <a:xfrm>
            <a:off x="4673600" y="6356351"/>
            <a:ext cx="2844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pPr defTabSz="609585"/>
            <a:fld id="{49BB6CCB-ABA9-DF47-8B77-5ED46CF7886A}" type="slidenum">
              <a:rPr lang="it-IT" smtClean="0">
                <a:solidFill>
                  <a:prstClr val="black">
                    <a:tint val="75000"/>
                  </a:prstClr>
                </a:solidFill>
              </a:rPr>
              <a:pPr defTabSz="609585"/>
              <a:t>‹N›</a:t>
            </a:fld>
            <a:endParaRPr lang="it-IT">
              <a:solidFill>
                <a:prstClr val="black">
                  <a:tint val="75000"/>
                </a:prstClr>
              </a:solidFill>
            </a:endParaRPr>
          </a:p>
        </p:txBody>
      </p:sp>
    </p:spTree>
    <p:extLst>
      <p:ext uri="{BB962C8B-B14F-4D97-AF65-F5344CB8AC3E}">
        <p14:creationId xmlns:p14="http://schemas.microsoft.com/office/powerpoint/2010/main" val="171629773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99" r:id="rId3"/>
  </p:sldLayoutIdLst>
  <p:hf hdr="0" ftr="0" dt="0"/>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it-IT"/>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01600"/>
            <a:ext cx="10972800" cy="860400"/>
          </a:xfrm>
          <a:prstGeom prst="rect">
            <a:avLst/>
          </a:prstGeom>
        </p:spPr>
        <p:txBody>
          <a:bodyPr vert="horz" lIns="0" tIns="0" rIns="0" bIns="0" rtlCol="0" anchor="t" anchorCtr="0">
            <a:noAutofit/>
          </a:bodyPr>
          <a:lstStyle/>
          <a:p>
            <a:r>
              <a:rPr lang="en-US" dirty="0"/>
              <a:t>Click to edit Master title style</a:t>
            </a:r>
            <a:endParaRPr lang="en-GB" dirty="0"/>
          </a:p>
        </p:txBody>
      </p:sp>
      <p:sp>
        <p:nvSpPr>
          <p:cNvPr id="3" name="Text Placeholder 2"/>
          <p:cNvSpPr>
            <a:spLocks noGrp="1"/>
          </p:cNvSpPr>
          <p:nvPr>
            <p:ph type="body" idx="1"/>
          </p:nvPr>
        </p:nvSpPr>
        <p:spPr>
          <a:xfrm>
            <a:off x="609600" y="1425600"/>
            <a:ext cx="10972800" cy="4698000"/>
          </a:xfrm>
          <a:prstGeom prst="rect">
            <a:avLst/>
          </a:prstGeom>
        </p:spPr>
        <p:txBody>
          <a:bodyPr vert="horz" lIns="0" tIns="0" rIns="0" bIns="0" rtlCol="0" anchor="t" anchorCtr="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TextBox 6"/>
          <p:cNvSpPr txBox="1"/>
          <p:nvPr/>
        </p:nvSpPr>
        <p:spPr>
          <a:xfrm>
            <a:off x="609600" y="6415200"/>
            <a:ext cx="960000" cy="198000"/>
          </a:xfrm>
          <a:prstGeom prst="rect">
            <a:avLst/>
          </a:prstGeom>
          <a:noFill/>
        </p:spPr>
        <p:txBody>
          <a:bodyPr wrap="square" lIns="0" tIns="0" rIns="0" bIns="0" rtlCol="0">
            <a:noAutofit/>
          </a:bodyPr>
          <a:lstStyle/>
          <a:p>
            <a:r>
              <a:rPr lang="en-GB" sz="1100" dirty="0">
                <a:solidFill>
                  <a:srgbClr val="646464"/>
                </a:solidFill>
              </a:rPr>
              <a:t>Page </a:t>
            </a:r>
            <a:fld id="{9AE4D82F-B047-469B-AC52-A46321747EAF}" type="slidenum">
              <a:rPr lang="en-GB" sz="1100" smtClean="0">
                <a:solidFill>
                  <a:srgbClr val="646464"/>
                </a:solidFill>
              </a:rPr>
              <a:pPr/>
              <a:t>‹N›</a:t>
            </a:fld>
            <a:endParaRPr lang="en-GB" sz="1100" dirty="0">
              <a:solidFill>
                <a:srgbClr val="646464"/>
              </a:solidFill>
            </a:endParaRPr>
          </a:p>
        </p:txBody>
      </p:sp>
      <p:grpSp>
        <p:nvGrpSpPr>
          <p:cNvPr id="8" name="Group 7"/>
          <p:cNvGrpSpPr/>
          <p:nvPr/>
        </p:nvGrpSpPr>
        <p:grpSpPr bwMode="gray">
          <a:xfrm>
            <a:off x="11131552" y="6450014"/>
            <a:ext cx="450849" cy="204787"/>
            <a:chOff x="8348663" y="6450013"/>
            <a:chExt cx="338137" cy="204787"/>
          </a:xfrm>
          <a:solidFill>
            <a:srgbClr val="808080"/>
          </a:solidFill>
        </p:grpSpPr>
        <p:sp>
          <p:nvSpPr>
            <p:cNvPr id="10" name="Freeform 5"/>
            <p:cNvSpPr>
              <a:spLocks/>
            </p:cNvSpPr>
            <p:nvPr userDrawn="1"/>
          </p:nvSpPr>
          <p:spPr bwMode="gray">
            <a:xfrm>
              <a:off x="8348663" y="6450013"/>
              <a:ext cx="163512" cy="204787"/>
            </a:xfrm>
            <a:custGeom>
              <a:avLst/>
              <a:gdLst/>
              <a:ahLst/>
              <a:cxnLst>
                <a:cxn ang="0">
                  <a:pos x="39" y="78"/>
                </a:cxn>
                <a:cxn ang="0">
                  <a:pos x="85" y="78"/>
                </a:cxn>
                <a:cxn ang="0">
                  <a:pos x="85" y="51"/>
                </a:cxn>
                <a:cxn ang="0">
                  <a:pos x="39" y="51"/>
                </a:cxn>
                <a:cxn ang="0">
                  <a:pos x="39" y="30"/>
                </a:cxn>
                <a:cxn ang="0">
                  <a:pos x="90" y="30"/>
                </a:cxn>
                <a:cxn ang="0">
                  <a:pos x="73" y="0"/>
                </a:cxn>
                <a:cxn ang="0">
                  <a:pos x="0" y="0"/>
                </a:cxn>
                <a:cxn ang="0">
                  <a:pos x="0" y="129"/>
                </a:cxn>
                <a:cxn ang="0">
                  <a:pos x="103" y="129"/>
                </a:cxn>
                <a:cxn ang="0">
                  <a:pos x="103" y="99"/>
                </a:cxn>
                <a:cxn ang="0">
                  <a:pos x="39" y="99"/>
                </a:cxn>
                <a:cxn ang="0">
                  <a:pos x="39" y="78"/>
                </a:cxn>
              </a:cxnLst>
              <a:rect l="0" t="0" r="r" b="b"/>
              <a:pathLst>
                <a:path w="103" h="129">
                  <a:moveTo>
                    <a:pt x="39" y="78"/>
                  </a:moveTo>
                  <a:lnTo>
                    <a:pt x="85" y="78"/>
                  </a:lnTo>
                  <a:lnTo>
                    <a:pt x="85" y="51"/>
                  </a:lnTo>
                  <a:lnTo>
                    <a:pt x="39" y="51"/>
                  </a:lnTo>
                  <a:lnTo>
                    <a:pt x="39" y="30"/>
                  </a:lnTo>
                  <a:lnTo>
                    <a:pt x="90" y="30"/>
                  </a:lnTo>
                  <a:lnTo>
                    <a:pt x="73" y="0"/>
                  </a:lnTo>
                  <a:lnTo>
                    <a:pt x="0" y="0"/>
                  </a:lnTo>
                  <a:lnTo>
                    <a:pt x="0" y="129"/>
                  </a:lnTo>
                  <a:lnTo>
                    <a:pt x="103" y="129"/>
                  </a:lnTo>
                  <a:lnTo>
                    <a:pt x="103" y="99"/>
                  </a:lnTo>
                  <a:lnTo>
                    <a:pt x="39" y="99"/>
                  </a:lnTo>
                  <a:lnTo>
                    <a:pt x="39" y="7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1800">
                <a:solidFill>
                  <a:srgbClr val="646464"/>
                </a:solidFill>
              </a:endParaRPr>
            </a:p>
          </p:txBody>
        </p:sp>
        <p:sp>
          <p:nvSpPr>
            <p:cNvPr id="11" name="Freeform 6"/>
            <p:cNvSpPr>
              <a:spLocks/>
            </p:cNvSpPr>
            <p:nvPr userDrawn="1"/>
          </p:nvSpPr>
          <p:spPr bwMode="gray">
            <a:xfrm>
              <a:off x="8483600" y="6450013"/>
              <a:ext cx="203200" cy="204787"/>
            </a:xfrm>
            <a:custGeom>
              <a:avLst/>
              <a:gdLst/>
              <a:ahLst/>
              <a:cxnLst>
                <a:cxn ang="0">
                  <a:pos x="86" y="0"/>
                </a:cxn>
                <a:cxn ang="0">
                  <a:pos x="64" y="42"/>
                </a:cxn>
                <a:cxn ang="0">
                  <a:pos x="42" y="0"/>
                </a:cxn>
                <a:cxn ang="0">
                  <a:pos x="0" y="0"/>
                </a:cxn>
                <a:cxn ang="0">
                  <a:pos x="45" y="78"/>
                </a:cxn>
                <a:cxn ang="0">
                  <a:pos x="45" y="129"/>
                </a:cxn>
                <a:cxn ang="0">
                  <a:pos x="83" y="129"/>
                </a:cxn>
                <a:cxn ang="0">
                  <a:pos x="83" y="78"/>
                </a:cxn>
                <a:cxn ang="0">
                  <a:pos x="128" y="0"/>
                </a:cxn>
                <a:cxn ang="0">
                  <a:pos x="86" y="0"/>
                </a:cxn>
              </a:cxnLst>
              <a:rect l="0" t="0" r="r" b="b"/>
              <a:pathLst>
                <a:path w="128" h="129">
                  <a:moveTo>
                    <a:pt x="86" y="0"/>
                  </a:moveTo>
                  <a:lnTo>
                    <a:pt x="64" y="42"/>
                  </a:lnTo>
                  <a:lnTo>
                    <a:pt x="42" y="0"/>
                  </a:lnTo>
                  <a:lnTo>
                    <a:pt x="0" y="0"/>
                  </a:lnTo>
                  <a:lnTo>
                    <a:pt x="45" y="78"/>
                  </a:lnTo>
                  <a:lnTo>
                    <a:pt x="45" y="129"/>
                  </a:lnTo>
                  <a:lnTo>
                    <a:pt x="83" y="129"/>
                  </a:lnTo>
                  <a:lnTo>
                    <a:pt x="83" y="78"/>
                  </a:lnTo>
                  <a:lnTo>
                    <a:pt x="128" y="0"/>
                  </a:lnTo>
                  <a:lnTo>
                    <a:pt x="86"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1800">
                <a:solidFill>
                  <a:srgbClr val="646464"/>
                </a:solidFill>
              </a:endParaRPr>
            </a:p>
          </p:txBody>
        </p:sp>
      </p:grpSp>
      <p:sp>
        <p:nvSpPr>
          <p:cNvPr id="12" name="Footer Placeholder 4"/>
          <p:cNvSpPr txBox="1">
            <a:spLocks/>
          </p:cNvSpPr>
          <p:nvPr userDrawn="1"/>
        </p:nvSpPr>
        <p:spPr>
          <a:xfrm>
            <a:off x="3451200" y="6415200"/>
            <a:ext cx="4579200" cy="201600"/>
          </a:xfrm>
          <a:prstGeom prst="rect">
            <a:avLst/>
          </a:prstGeom>
        </p:spPr>
        <p:txBody>
          <a:bodyPr vert="horz" lIns="0" tIns="0" rIns="0" bIns="0" rtlCol="0" anchor="t" anchorCtr="0">
            <a:noAutofit/>
          </a:bodyPr>
          <a:lstStyle>
            <a:defPPr>
              <a:defRPr lang="en-US"/>
            </a:defPPr>
            <a:lvl1pPr marL="0" algn="ctr" defTabSz="914400" rtl="0" eaLnBrk="1" latinLnBrk="0" hangingPunct="1">
              <a:defRPr sz="1100" kern="1200">
                <a:solidFill>
                  <a:srgbClr val="646464"/>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100" dirty="0"/>
              <a:t>Flow chart toolkit</a:t>
            </a:r>
          </a:p>
        </p:txBody>
      </p:sp>
    </p:spTree>
    <p:extLst>
      <p:ext uri="{BB962C8B-B14F-4D97-AF65-F5344CB8AC3E}">
        <p14:creationId xmlns:p14="http://schemas.microsoft.com/office/powerpoint/2010/main" val="2722058865"/>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 id="2147483681" r:id="rId16"/>
    <p:sldLayoutId id="2147483682"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85000"/>
        </a:lnSpc>
        <a:spcBef>
          <a:spcPct val="0"/>
        </a:spcBef>
        <a:buNone/>
        <a:defRPr sz="3000" b="1" kern="1200">
          <a:solidFill>
            <a:srgbClr val="646464"/>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Clr>
          <a:schemeClr val="accent2"/>
        </a:buClr>
        <a:buSzPct val="70000"/>
        <a:buFont typeface="Arial" pitchFamily="34" charset="0"/>
        <a:buChar char="►"/>
        <a:defRPr sz="2400" kern="1200">
          <a:solidFill>
            <a:srgbClr val="646464"/>
          </a:solidFill>
          <a:latin typeface="+mn-lt"/>
          <a:ea typeface="+mn-ea"/>
          <a:cs typeface="+mn-cs"/>
        </a:defRPr>
      </a:lvl1pPr>
      <a:lvl2pPr marL="709613" indent="-354013" algn="l" defTabSz="914400" rtl="0" eaLnBrk="1" latinLnBrk="0" hangingPunct="1">
        <a:spcBef>
          <a:spcPct val="20000"/>
        </a:spcBef>
        <a:buClr>
          <a:schemeClr val="accent2"/>
        </a:buClr>
        <a:buSzPct val="70000"/>
        <a:buFont typeface="Arial" pitchFamily="34" charset="0"/>
        <a:buChar char="►"/>
        <a:defRPr sz="2000" kern="1200">
          <a:solidFill>
            <a:srgbClr val="646464"/>
          </a:solidFill>
          <a:latin typeface="+mn-lt"/>
          <a:ea typeface="+mn-ea"/>
          <a:cs typeface="+mn-cs"/>
        </a:defRPr>
      </a:lvl2pPr>
      <a:lvl3pPr marL="1077913" indent="-354013" algn="l" defTabSz="914400" rtl="0" eaLnBrk="1" latinLnBrk="0" hangingPunct="1">
        <a:spcBef>
          <a:spcPct val="20000"/>
        </a:spcBef>
        <a:buClr>
          <a:schemeClr val="accent2"/>
        </a:buClr>
        <a:buSzPct val="70000"/>
        <a:buFont typeface="Arial" pitchFamily="34" charset="0"/>
        <a:buChar char="►"/>
        <a:defRPr sz="1800" kern="1200">
          <a:solidFill>
            <a:srgbClr val="646464"/>
          </a:solidFill>
          <a:latin typeface="+mn-lt"/>
          <a:ea typeface="+mn-ea"/>
          <a:cs typeface="+mn-cs"/>
        </a:defRPr>
      </a:lvl3pPr>
      <a:lvl4pPr marL="1433513" indent="-355600" algn="l" defTabSz="914400" rtl="0" eaLnBrk="1" latinLnBrk="0" hangingPunct="1">
        <a:spcBef>
          <a:spcPct val="20000"/>
        </a:spcBef>
        <a:buClr>
          <a:schemeClr val="accent2"/>
        </a:buClr>
        <a:buSzPct val="70000"/>
        <a:buFont typeface="Arial" pitchFamily="34" charset="0"/>
        <a:buChar char="►"/>
        <a:defRPr sz="1600" kern="1200">
          <a:solidFill>
            <a:srgbClr val="646464"/>
          </a:solidFill>
          <a:latin typeface="+mn-lt"/>
          <a:ea typeface="+mn-ea"/>
          <a:cs typeface="+mn-cs"/>
        </a:defRPr>
      </a:lvl4pPr>
      <a:lvl5pPr marL="1787525" indent="-354013" algn="l" defTabSz="914400" rtl="0" eaLnBrk="1" latinLnBrk="0" hangingPunct="1">
        <a:spcBef>
          <a:spcPct val="20000"/>
        </a:spcBef>
        <a:buClr>
          <a:schemeClr val="accent2"/>
        </a:buClr>
        <a:buSzPct val="70000"/>
        <a:buFont typeface="Arial" pitchFamily="34" charset="0"/>
        <a:buChar char="►"/>
        <a:defRPr sz="1600" kern="1200">
          <a:solidFill>
            <a:srgbClr val="64646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01600"/>
            <a:ext cx="10972800" cy="860400"/>
          </a:xfrm>
          <a:prstGeom prst="rect">
            <a:avLst/>
          </a:prstGeom>
        </p:spPr>
        <p:txBody>
          <a:bodyPr vert="horz" lIns="0" tIns="0" rIns="0" bIns="0" rtlCol="0" anchor="t" anchorCtr="0">
            <a:noAutofit/>
          </a:bodyPr>
          <a:lstStyle/>
          <a:p>
            <a:r>
              <a:rPr lang="en-US" dirty="0"/>
              <a:t>Click to edit Master title style</a:t>
            </a:r>
            <a:endParaRPr lang="en-GB" dirty="0"/>
          </a:p>
        </p:txBody>
      </p:sp>
      <p:sp>
        <p:nvSpPr>
          <p:cNvPr id="3" name="Text Placeholder 2"/>
          <p:cNvSpPr>
            <a:spLocks noGrp="1"/>
          </p:cNvSpPr>
          <p:nvPr>
            <p:ph type="body" idx="1"/>
          </p:nvPr>
        </p:nvSpPr>
        <p:spPr>
          <a:xfrm>
            <a:off x="609600" y="1425600"/>
            <a:ext cx="10972800" cy="4698000"/>
          </a:xfrm>
          <a:prstGeom prst="rect">
            <a:avLst/>
          </a:prstGeom>
        </p:spPr>
        <p:txBody>
          <a:bodyPr vert="horz" lIns="0" tIns="0" rIns="0" bIns="0" rtlCol="0" anchor="t" anchorCtr="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p:cNvSpPr>
            <a:spLocks noGrp="1"/>
          </p:cNvSpPr>
          <p:nvPr>
            <p:ph type="ftr" sz="quarter" idx="3"/>
          </p:nvPr>
        </p:nvSpPr>
        <p:spPr>
          <a:xfrm>
            <a:off x="3451200" y="6415200"/>
            <a:ext cx="4579200" cy="201600"/>
          </a:xfrm>
          <a:prstGeom prst="rect">
            <a:avLst/>
          </a:prstGeom>
        </p:spPr>
        <p:txBody>
          <a:bodyPr vert="horz" lIns="0" tIns="0" rIns="0" bIns="0" rtlCol="0" anchor="t" anchorCtr="0">
            <a:noAutofit/>
          </a:bodyPr>
          <a:lstStyle>
            <a:lvl1pPr algn="l">
              <a:defRPr sz="1100">
                <a:solidFill>
                  <a:schemeClr val="bg1"/>
                </a:solidFill>
              </a:defRPr>
            </a:lvl1pPr>
          </a:lstStyle>
          <a:p>
            <a:endParaRPr lang="en-GB" dirty="0">
              <a:solidFill>
                <a:srgbClr val="808080"/>
              </a:solidFill>
            </a:endParaRPr>
          </a:p>
        </p:txBody>
      </p:sp>
      <p:sp>
        <p:nvSpPr>
          <p:cNvPr id="7" name="TextBox 6"/>
          <p:cNvSpPr txBox="1"/>
          <p:nvPr/>
        </p:nvSpPr>
        <p:spPr>
          <a:xfrm>
            <a:off x="609600" y="6415200"/>
            <a:ext cx="960000" cy="198000"/>
          </a:xfrm>
          <a:prstGeom prst="rect">
            <a:avLst/>
          </a:prstGeom>
          <a:noFill/>
        </p:spPr>
        <p:txBody>
          <a:bodyPr wrap="square" lIns="0" tIns="0" rIns="0" bIns="0" rtlCol="0">
            <a:noAutofit/>
          </a:bodyPr>
          <a:lstStyle/>
          <a:p>
            <a:r>
              <a:rPr lang="en-GB" sz="1100" dirty="0">
                <a:solidFill>
                  <a:srgbClr val="808080"/>
                </a:solidFill>
              </a:rPr>
              <a:t>Page </a:t>
            </a:r>
            <a:fld id="{9AE4D82F-B047-469B-AC52-A46321747EAF}" type="slidenum">
              <a:rPr lang="en-GB" sz="1100" smtClean="0">
                <a:solidFill>
                  <a:srgbClr val="808080"/>
                </a:solidFill>
              </a:rPr>
              <a:pPr/>
              <a:t>‹N›</a:t>
            </a:fld>
            <a:endParaRPr lang="en-GB" sz="1100" dirty="0">
              <a:solidFill>
                <a:srgbClr val="808080"/>
              </a:solidFill>
            </a:endParaRPr>
          </a:p>
        </p:txBody>
      </p:sp>
      <p:grpSp>
        <p:nvGrpSpPr>
          <p:cNvPr id="8" name="Group 7"/>
          <p:cNvGrpSpPr/>
          <p:nvPr/>
        </p:nvGrpSpPr>
        <p:grpSpPr bwMode="gray">
          <a:xfrm>
            <a:off x="11131552" y="6450014"/>
            <a:ext cx="450849" cy="204787"/>
            <a:chOff x="8348663" y="6450013"/>
            <a:chExt cx="338137" cy="204787"/>
          </a:xfrm>
          <a:solidFill>
            <a:srgbClr val="808080"/>
          </a:solidFill>
        </p:grpSpPr>
        <p:sp>
          <p:nvSpPr>
            <p:cNvPr id="10" name="Freeform 5"/>
            <p:cNvSpPr>
              <a:spLocks/>
            </p:cNvSpPr>
            <p:nvPr userDrawn="1"/>
          </p:nvSpPr>
          <p:spPr bwMode="gray">
            <a:xfrm>
              <a:off x="8348663" y="6450013"/>
              <a:ext cx="163512" cy="204787"/>
            </a:xfrm>
            <a:custGeom>
              <a:avLst/>
              <a:gdLst/>
              <a:ahLst/>
              <a:cxnLst>
                <a:cxn ang="0">
                  <a:pos x="39" y="78"/>
                </a:cxn>
                <a:cxn ang="0">
                  <a:pos x="85" y="78"/>
                </a:cxn>
                <a:cxn ang="0">
                  <a:pos x="85" y="51"/>
                </a:cxn>
                <a:cxn ang="0">
                  <a:pos x="39" y="51"/>
                </a:cxn>
                <a:cxn ang="0">
                  <a:pos x="39" y="30"/>
                </a:cxn>
                <a:cxn ang="0">
                  <a:pos x="90" y="30"/>
                </a:cxn>
                <a:cxn ang="0">
                  <a:pos x="73" y="0"/>
                </a:cxn>
                <a:cxn ang="0">
                  <a:pos x="0" y="0"/>
                </a:cxn>
                <a:cxn ang="0">
                  <a:pos x="0" y="129"/>
                </a:cxn>
                <a:cxn ang="0">
                  <a:pos x="103" y="129"/>
                </a:cxn>
                <a:cxn ang="0">
                  <a:pos x="103" y="99"/>
                </a:cxn>
                <a:cxn ang="0">
                  <a:pos x="39" y="99"/>
                </a:cxn>
                <a:cxn ang="0">
                  <a:pos x="39" y="78"/>
                </a:cxn>
              </a:cxnLst>
              <a:rect l="0" t="0" r="r" b="b"/>
              <a:pathLst>
                <a:path w="103" h="129">
                  <a:moveTo>
                    <a:pt x="39" y="78"/>
                  </a:moveTo>
                  <a:lnTo>
                    <a:pt x="85" y="78"/>
                  </a:lnTo>
                  <a:lnTo>
                    <a:pt x="85" y="51"/>
                  </a:lnTo>
                  <a:lnTo>
                    <a:pt x="39" y="51"/>
                  </a:lnTo>
                  <a:lnTo>
                    <a:pt x="39" y="30"/>
                  </a:lnTo>
                  <a:lnTo>
                    <a:pt x="90" y="30"/>
                  </a:lnTo>
                  <a:lnTo>
                    <a:pt x="73" y="0"/>
                  </a:lnTo>
                  <a:lnTo>
                    <a:pt x="0" y="0"/>
                  </a:lnTo>
                  <a:lnTo>
                    <a:pt x="0" y="129"/>
                  </a:lnTo>
                  <a:lnTo>
                    <a:pt x="103" y="129"/>
                  </a:lnTo>
                  <a:lnTo>
                    <a:pt x="103" y="99"/>
                  </a:lnTo>
                  <a:lnTo>
                    <a:pt x="39" y="99"/>
                  </a:lnTo>
                  <a:lnTo>
                    <a:pt x="39" y="7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1800">
                <a:solidFill>
                  <a:srgbClr val="000000"/>
                </a:solidFill>
              </a:endParaRPr>
            </a:p>
          </p:txBody>
        </p:sp>
        <p:sp>
          <p:nvSpPr>
            <p:cNvPr id="11" name="Freeform 6"/>
            <p:cNvSpPr>
              <a:spLocks/>
            </p:cNvSpPr>
            <p:nvPr userDrawn="1"/>
          </p:nvSpPr>
          <p:spPr bwMode="gray">
            <a:xfrm>
              <a:off x="8483600" y="6450013"/>
              <a:ext cx="203200" cy="204787"/>
            </a:xfrm>
            <a:custGeom>
              <a:avLst/>
              <a:gdLst/>
              <a:ahLst/>
              <a:cxnLst>
                <a:cxn ang="0">
                  <a:pos x="86" y="0"/>
                </a:cxn>
                <a:cxn ang="0">
                  <a:pos x="64" y="42"/>
                </a:cxn>
                <a:cxn ang="0">
                  <a:pos x="42" y="0"/>
                </a:cxn>
                <a:cxn ang="0">
                  <a:pos x="0" y="0"/>
                </a:cxn>
                <a:cxn ang="0">
                  <a:pos x="45" y="78"/>
                </a:cxn>
                <a:cxn ang="0">
                  <a:pos x="45" y="129"/>
                </a:cxn>
                <a:cxn ang="0">
                  <a:pos x="83" y="129"/>
                </a:cxn>
                <a:cxn ang="0">
                  <a:pos x="83" y="78"/>
                </a:cxn>
                <a:cxn ang="0">
                  <a:pos x="128" y="0"/>
                </a:cxn>
                <a:cxn ang="0">
                  <a:pos x="86" y="0"/>
                </a:cxn>
              </a:cxnLst>
              <a:rect l="0" t="0" r="r" b="b"/>
              <a:pathLst>
                <a:path w="128" h="129">
                  <a:moveTo>
                    <a:pt x="86" y="0"/>
                  </a:moveTo>
                  <a:lnTo>
                    <a:pt x="64" y="42"/>
                  </a:lnTo>
                  <a:lnTo>
                    <a:pt x="42" y="0"/>
                  </a:lnTo>
                  <a:lnTo>
                    <a:pt x="0" y="0"/>
                  </a:lnTo>
                  <a:lnTo>
                    <a:pt x="45" y="78"/>
                  </a:lnTo>
                  <a:lnTo>
                    <a:pt x="45" y="129"/>
                  </a:lnTo>
                  <a:lnTo>
                    <a:pt x="83" y="129"/>
                  </a:lnTo>
                  <a:lnTo>
                    <a:pt x="83" y="78"/>
                  </a:lnTo>
                  <a:lnTo>
                    <a:pt x="128" y="0"/>
                  </a:lnTo>
                  <a:lnTo>
                    <a:pt x="86"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1800">
                <a:solidFill>
                  <a:srgbClr val="000000"/>
                </a:solidFill>
              </a:endParaRPr>
            </a:p>
          </p:txBody>
        </p:sp>
      </p:grpSp>
    </p:spTree>
    <p:extLst>
      <p:ext uri="{BB962C8B-B14F-4D97-AF65-F5344CB8AC3E}">
        <p14:creationId xmlns:p14="http://schemas.microsoft.com/office/powerpoint/2010/main" val="4110988749"/>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hf hdr="0" ftr="0" dt="0"/>
  <p:txStyles>
    <p:titleStyle>
      <a:lvl1pPr algn="l" defTabSz="914400" rtl="0" eaLnBrk="1" latinLnBrk="0" hangingPunct="1">
        <a:lnSpc>
          <a:spcPct val="85000"/>
        </a:lnSpc>
        <a:spcBef>
          <a:spcPct val="0"/>
        </a:spcBef>
        <a:buNone/>
        <a:defRPr sz="3000" b="1" kern="1200">
          <a:solidFill>
            <a:schemeClr val="bg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Clr>
          <a:schemeClr val="accent2"/>
        </a:buClr>
        <a:buSzPct val="70000"/>
        <a:buFont typeface="Arial" pitchFamily="34" charset="0"/>
        <a:buChar char="►"/>
        <a:defRPr sz="2400" kern="1200">
          <a:solidFill>
            <a:schemeClr val="bg1"/>
          </a:solidFill>
          <a:latin typeface="+mn-lt"/>
          <a:ea typeface="+mn-ea"/>
          <a:cs typeface="+mn-cs"/>
        </a:defRPr>
      </a:lvl1pPr>
      <a:lvl2pPr marL="709613" indent="-354013" algn="l" defTabSz="914400"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mn-cs"/>
        </a:defRPr>
      </a:lvl2pPr>
      <a:lvl3pPr marL="1077913" indent="-354013"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mn-cs"/>
        </a:defRPr>
      </a:lvl3pPr>
      <a:lvl4pPr marL="1433513" indent="-355600"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4pPr>
      <a:lvl5pPr marL="1787525" indent="-354013"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3.xml"/><Relationship Id="rId5" Type="http://schemas.openxmlformats.org/officeDocument/2006/relationships/image" Target="../media/image14.emf"/><Relationship Id="rId4" Type="http://schemas.openxmlformats.org/officeDocument/2006/relationships/image" Target="../media/image13.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hyperlink" Target="http://www.europeanwaterlabel.eu/" TargetMode="Externa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E782FBE6-8FA7-984B-8D1D-622FA37EB0AC}"/>
              </a:ext>
            </a:extLst>
          </p:cNvPr>
          <p:cNvSpPr txBox="1">
            <a:spLocks/>
          </p:cNvSpPr>
          <p:nvPr/>
        </p:nvSpPr>
        <p:spPr>
          <a:xfrm>
            <a:off x="1420428" y="1250036"/>
            <a:ext cx="9946072" cy="3781788"/>
          </a:xfrm>
          <a:prstGeom prst="rect">
            <a:avLst/>
          </a:prstGeom>
        </p:spPr>
        <p:txBody>
          <a:bodyPr>
            <a:noAutofit/>
          </a:bodyPr>
          <a:lstStyle>
            <a:lvl1pPr algn="ctr" defTabSz="609585" rtl="0" eaLnBrk="1" latinLnBrk="0" hangingPunct="1">
              <a:spcBef>
                <a:spcPct val="0"/>
              </a:spcBef>
              <a:buNone/>
              <a:defRPr sz="5867" kern="1200">
                <a:solidFill>
                  <a:schemeClr val="tx1"/>
                </a:solidFill>
                <a:latin typeface="+mj-lt"/>
                <a:ea typeface="+mj-ea"/>
                <a:cs typeface="+mj-cs"/>
              </a:defRPr>
            </a:lvl1pPr>
          </a:lstStyle>
          <a:p>
            <a:endParaRPr lang="it-IT" sz="2000" b="1" i="1" dirty="0">
              <a:solidFill>
                <a:srgbClr val="008341"/>
              </a:solidFill>
              <a:latin typeface="Montserrat" pitchFamily="2" charset="77"/>
              <a:ea typeface="Roboto" panose="02000000000000000000" pitchFamily="2" charset="0"/>
            </a:endParaRPr>
          </a:p>
          <a:p>
            <a:endParaRPr lang="it-IT" sz="2000" b="1" i="1" dirty="0">
              <a:solidFill>
                <a:srgbClr val="008341"/>
              </a:solidFill>
              <a:latin typeface="Montserrat" pitchFamily="2" charset="77"/>
              <a:ea typeface="Roboto" panose="02000000000000000000" pitchFamily="2" charset="0"/>
            </a:endParaRPr>
          </a:p>
          <a:p>
            <a:r>
              <a:rPr lang="it-IT" sz="2400" b="1" dirty="0">
                <a:solidFill>
                  <a:srgbClr val="008341"/>
                </a:solidFill>
                <a:latin typeface="Montserrat" pitchFamily="2" charset="77"/>
                <a:ea typeface="Roboto" panose="02000000000000000000" pitchFamily="2" charset="0"/>
              </a:rPr>
              <a:t>PROGRAMMAZIONE EUROPEA 2021-2027</a:t>
            </a:r>
          </a:p>
          <a:p>
            <a:endParaRPr lang="it-IT" sz="2400" b="1" dirty="0">
              <a:solidFill>
                <a:srgbClr val="008341"/>
              </a:solidFill>
              <a:latin typeface="Montserrat" pitchFamily="2" charset="77"/>
              <a:ea typeface="Roboto" panose="02000000000000000000" pitchFamily="2" charset="0"/>
            </a:endParaRPr>
          </a:p>
          <a:p>
            <a:r>
              <a:rPr lang="it-IT" sz="2400" b="1" dirty="0">
                <a:solidFill>
                  <a:srgbClr val="008341"/>
                </a:solidFill>
                <a:latin typeface="Montserrat" pitchFamily="2" charset="77"/>
                <a:ea typeface="Roboto" panose="02000000000000000000" pitchFamily="2" charset="0"/>
              </a:rPr>
              <a:t>STRATEGIE DI SVILUPPO URBANO SOSTENIBILE (SUS)</a:t>
            </a:r>
            <a:endParaRPr lang="it-IT" sz="2400" b="1" i="1" dirty="0">
              <a:solidFill>
                <a:srgbClr val="008341"/>
              </a:solidFill>
              <a:latin typeface="Montserrat" pitchFamily="2" charset="77"/>
              <a:ea typeface="Roboto" panose="02000000000000000000" pitchFamily="2" charset="0"/>
            </a:endParaRPr>
          </a:p>
        </p:txBody>
      </p:sp>
      <p:sp>
        <p:nvSpPr>
          <p:cNvPr id="8" name="Title 2">
            <a:extLst>
              <a:ext uri="{FF2B5EF4-FFF2-40B4-BE49-F238E27FC236}">
                <a16:creationId xmlns:a16="http://schemas.microsoft.com/office/drawing/2014/main" id="{9B9F1935-5C57-124C-BBE3-0397609FFCE9}"/>
              </a:ext>
            </a:extLst>
          </p:cNvPr>
          <p:cNvSpPr txBox="1">
            <a:spLocks/>
          </p:cNvSpPr>
          <p:nvPr/>
        </p:nvSpPr>
        <p:spPr>
          <a:xfrm>
            <a:off x="2063692" y="3273136"/>
            <a:ext cx="8103765" cy="301337"/>
          </a:xfrm>
          <a:prstGeom prst="rect">
            <a:avLst/>
          </a:prstGeom>
        </p:spPr>
        <p:txBody>
          <a:bodyPr>
            <a:noAutofit/>
          </a:bodyPr>
          <a:lstStyle>
            <a:lvl1pPr algn="ctr" defTabSz="609585" rtl="0" eaLnBrk="1" latinLnBrk="0" hangingPunct="1">
              <a:spcBef>
                <a:spcPct val="0"/>
              </a:spcBef>
              <a:buNone/>
              <a:defRPr sz="5867" kern="1200">
                <a:solidFill>
                  <a:schemeClr val="tx1"/>
                </a:solidFill>
                <a:latin typeface="+mj-lt"/>
                <a:ea typeface="+mj-ea"/>
                <a:cs typeface="+mj-cs"/>
              </a:defRPr>
            </a:lvl1pPr>
          </a:lstStyle>
          <a:p>
            <a:pPr algn="just"/>
            <a:r>
              <a:rPr lang="it-IT" sz="2000" b="1" i="1" dirty="0">
                <a:solidFill>
                  <a:schemeClr val="tx1">
                    <a:lumMod val="65000"/>
                    <a:lumOff val="35000"/>
                  </a:schemeClr>
                </a:solidFill>
                <a:latin typeface="Montserrat" pitchFamily="2" charset="77"/>
                <a:ea typeface="Roboto" panose="02000000000000000000" pitchFamily="2" charset="0"/>
              </a:rPr>
              <a:t>Incontro Comuni attuatori delle Strategie di Sviluppo Urbano Sostenibile</a:t>
            </a:r>
          </a:p>
          <a:p>
            <a:endParaRPr lang="it-IT" sz="2000" b="1" i="1" dirty="0">
              <a:solidFill>
                <a:schemeClr val="tx1">
                  <a:lumMod val="65000"/>
                  <a:lumOff val="35000"/>
                </a:schemeClr>
              </a:solidFill>
              <a:latin typeface="Montserrat" pitchFamily="2" charset="77"/>
              <a:ea typeface="Roboto" panose="02000000000000000000" pitchFamily="2" charset="0"/>
            </a:endParaRPr>
          </a:p>
          <a:p>
            <a:r>
              <a:rPr lang="it-IT" sz="1600" b="1" i="1" dirty="0">
                <a:solidFill>
                  <a:schemeClr val="tx1">
                    <a:lumMod val="65000"/>
                    <a:lumOff val="35000"/>
                  </a:schemeClr>
                </a:solidFill>
                <a:latin typeface="Montserrat" pitchFamily="2" charset="77"/>
                <a:ea typeface="Roboto" panose="02000000000000000000" pitchFamily="2" charset="0"/>
              </a:rPr>
              <a:t>Milano, 21 settembre 2022</a:t>
            </a:r>
            <a:endParaRPr lang="it-IT" sz="1600" i="1" dirty="0">
              <a:solidFill>
                <a:schemeClr val="tx1">
                  <a:lumMod val="65000"/>
                  <a:lumOff val="35000"/>
                </a:schemeClr>
              </a:solidFill>
              <a:latin typeface="Montserrat" pitchFamily="2" charset="77"/>
              <a:ea typeface="Roboto" panose="02000000000000000000" pitchFamily="2" charset="0"/>
            </a:endParaRPr>
          </a:p>
        </p:txBody>
      </p:sp>
    </p:spTree>
    <p:extLst>
      <p:ext uri="{BB962C8B-B14F-4D97-AF65-F5344CB8AC3E}">
        <p14:creationId xmlns:p14="http://schemas.microsoft.com/office/powerpoint/2010/main" val="28884093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a:extLst>
              <a:ext uri="{FF2B5EF4-FFF2-40B4-BE49-F238E27FC236}">
                <a16:creationId xmlns:a16="http://schemas.microsoft.com/office/drawing/2014/main" id="{C1A2D928-3BB7-4475-AD8A-71275ACF7BEB}"/>
              </a:ext>
            </a:extLst>
          </p:cNvPr>
          <p:cNvSpPr txBox="1"/>
          <p:nvPr/>
        </p:nvSpPr>
        <p:spPr>
          <a:xfrm>
            <a:off x="9982201" y="6581003"/>
            <a:ext cx="581891" cy="276999"/>
          </a:xfrm>
          <a:prstGeom prst="rect">
            <a:avLst/>
          </a:prstGeom>
          <a:noFill/>
        </p:spPr>
        <p:txBody>
          <a:bodyPr wrap="square" rtlCol="0">
            <a:spAutoFit/>
          </a:bodyPr>
          <a:lstStyle/>
          <a:p>
            <a:r>
              <a:rPr lang="it-IT" sz="1200" b="1" dirty="0">
                <a:solidFill>
                  <a:schemeClr val="bg1"/>
                </a:solidFill>
                <a:latin typeface="Helvetica" panose="020B0604020202020204" pitchFamily="34" charset="0"/>
                <a:cs typeface="Helvetica" panose="020B0604020202020204" pitchFamily="34" charset="0"/>
              </a:rPr>
              <a:t>17</a:t>
            </a:r>
          </a:p>
        </p:txBody>
      </p:sp>
      <p:sp>
        <p:nvSpPr>
          <p:cNvPr id="7" name="Slide Number Placeholder 2">
            <a:extLst>
              <a:ext uri="{FF2B5EF4-FFF2-40B4-BE49-F238E27FC236}">
                <a16:creationId xmlns:a16="http://schemas.microsoft.com/office/drawing/2014/main" id="{BBABD73E-734C-4AEB-BAEA-397F231CAD2A}"/>
              </a:ext>
            </a:extLst>
          </p:cNvPr>
          <p:cNvSpPr>
            <a:spLocks noGrp="1"/>
          </p:cNvSpPr>
          <p:nvPr>
            <p:ph type="sldNum" sz="quarter" idx="12"/>
          </p:nvPr>
        </p:nvSpPr>
        <p:spPr>
          <a:xfrm>
            <a:off x="8737600" y="6356351"/>
            <a:ext cx="2844800" cy="365125"/>
          </a:xfrm>
        </p:spPr>
        <p:txBody>
          <a:bodyPr/>
          <a:lstStyle/>
          <a:p>
            <a:fld id="{49BB6CCB-ABA9-DF47-8B77-5ED46CF7886A}" type="slidenum">
              <a:rPr lang="it-IT" b="1" smtClean="0">
                <a:solidFill>
                  <a:srgbClr val="008341"/>
                </a:solidFill>
                <a:latin typeface="Montserrat" pitchFamily="2" charset="77"/>
                <a:ea typeface="Roboto" panose="02000000000000000000" pitchFamily="2" charset="0"/>
              </a:rPr>
              <a:t>10</a:t>
            </a:fld>
            <a:endParaRPr lang="it-IT" b="1" dirty="0">
              <a:solidFill>
                <a:srgbClr val="008341"/>
              </a:solidFill>
              <a:latin typeface="Montserrat" pitchFamily="2" charset="77"/>
              <a:ea typeface="Roboto" panose="02000000000000000000" pitchFamily="2" charset="0"/>
            </a:endParaRPr>
          </a:p>
        </p:txBody>
      </p:sp>
      <p:sp>
        <p:nvSpPr>
          <p:cNvPr id="8" name="Titolo 1">
            <a:extLst>
              <a:ext uri="{FF2B5EF4-FFF2-40B4-BE49-F238E27FC236}">
                <a16:creationId xmlns:a16="http://schemas.microsoft.com/office/drawing/2014/main" id="{C70A5850-017A-4F30-ABCE-2AAE74CE36A5}"/>
              </a:ext>
            </a:extLst>
          </p:cNvPr>
          <p:cNvSpPr txBox="1">
            <a:spLocks/>
          </p:cNvSpPr>
          <p:nvPr/>
        </p:nvSpPr>
        <p:spPr>
          <a:xfrm>
            <a:off x="833121" y="196153"/>
            <a:ext cx="9560559" cy="660503"/>
          </a:xfrm>
          <a:prstGeom prst="rect">
            <a:avLst/>
          </a:prstGeom>
          <a:solidFill>
            <a:srgbClr val="00B050"/>
          </a:solidFill>
        </p:spPr>
        <p:txBody>
          <a:bodyPr vert="horz" lIns="121920" tIns="60960" rIns="121920" bIns="6096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609585">
              <a:defRPr/>
            </a:pPr>
            <a:r>
              <a:rPr lang="it-IT" sz="2400" b="1" dirty="0">
                <a:solidFill>
                  <a:schemeClr val="bg1"/>
                </a:solidFill>
                <a:latin typeface="Montserrat" pitchFamily="2" charset="77"/>
                <a:ea typeface="Roboto" panose="02000000000000000000" pitchFamily="2" charset="0"/>
              </a:rPr>
              <a:t>Proposta criteri di selezione per le operazioni FESR</a:t>
            </a:r>
          </a:p>
        </p:txBody>
      </p:sp>
      <p:sp>
        <p:nvSpPr>
          <p:cNvPr id="3" name="Rettangolo 2">
            <a:extLst>
              <a:ext uri="{FF2B5EF4-FFF2-40B4-BE49-F238E27FC236}">
                <a16:creationId xmlns:a16="http://schemas.microsoft.com/office/drawing/2014/main" id="{B4528032-CB20-44E7-AB27-CCB6A13B2795}"/>
              </a:ext>
            </a:extLst>
          </p:cNvPr>
          <p:cNvSpPr/>
          <p:nvPr/>
        </p:nvSpPr>
        <p:spPr>
          <a:xfrm>
            <a:off x="934942" y="1156110"/>
            <a:ext cx="9458738" cy="373820"/>
          </a:xfrm>
          <a:prstGeom prst="rect">
            <a:avLst/>
          </a:prstGeom>
        </p:spPr>
        <p:txBody>
          <a:bodyPr wrap="square">
            <a:spAutoFit/>
          </a:bodyPr>
          <a:lstStyle/>
          <a:p>
            <a:pPr>
              <a:lnSpc>
                <a:spcPct val="125000"/>
              </a:lnSpc>
              <a:spcAft>
                <a:spcPts val="800"/>
              </a:spcAft>
            </a:pPr>
            <a:r>
              <a:rPr lang="it-IT" sz="1600" b="1" dirty="0">
                <a:latin typeface="Montserrat" panose="00000500000000000000" pitchFamily="2" charset="0"/>
                <a:ea typeface="Times New Roman" panose="02020603050405020304" pitchFamily="18" charset="0"/>
                <a:cs typeface="Calibri Light" panose="020F0302020204030204" pitchFamily="34" charset="0"/>
              </a:rPr>
              <a:t>1. Interventi di efficientamento energetico di edifici pubblici</a:t>
            </a:r>
            <a:endParaRPr lang="it-IT" sz="1600" dirty="0">
              <a:effectLst/>
              <a:latin typeface="Montserrat" panose="00000500000000000000" pitchFamily="2" charset="0"/>
              <a:ea typeface="Times New Roman" panose="02020603050405020304" pitchFamily="18" charset="0"/>
              <a:cs typeface="Times New Roman" panose="02020603050405020304" pitchFamily="18" charset="0"/>
            </a:endParaRPr>
          </a:p>
        </p:txBody>
      </p:sp>
      <p:graphicFrame>
        <p:nvGraphicFramePr>
          <p:cNvPr id="5" name="Tabella 4">
            <a:extLst>
              <a:ext uri="{FF2B5EF4-FFF2-40B4-BE49-F238E27FC236}">
                <a16:creationId xmlns:a16="http://schemas.microsoft.com/office/drawing/2014/main" id="{B9BF177B-9809-796E-0675-62AE38BA49B6}"/>
              </a:ext>
            </a:extLst>
          </p:cNvPr>
          <p:cNvGraphicFramePr>
            <a:graphicFrameLocks noGrp="1"/>
          </p:cNvGraphicFramePr>
          <p:nvPr>
            <p:extLst>
              <p:ext uri="{D42A27DB-BD31-4B8C-83A1-F6EECF244321}">
                <p14:modId xmlns:p14="http://schemas.microsoft.com/office/powerpoint/2010/main" val="1067743228"/>
              </p:ext>
            </p:extLst>
          </p:nvPr>
        </p:nvGraphicFramePr>
        <p:xfrm>
          <a:off x="833121" y="1759718"/>
          <a:ext cx="9560559" cy="3684461"/>
        </p:xfrm>
        <a:graphic>
          <a:graphicData uri="http://schemas.openxmlformats.org/drawingml/2006/table">
            <a:tbl>
              <a:tblPr firstRow="1" firstCol="1" bandRow="1"/>
              <a:tblGrid>
                <a:gridCol w="5391837">
                  <a:extLst>
                    <a:ext uri="{9D8B030D-6E8A-4147-A177-3AD203B41FA5}">
                      <a16:colId xmlns:a16="http://schemas.microsoft.com/office/drawing/2014/main" val="1937084388"/>
                    </a:ext>
                  </a:extLst>
                </a:gridCol>
                <a:gridCol w="4168722">
                  <a:extLst>
                    <a:ext uri="{9D8B030D-6E8A-4147-A177-3AD203B41FA5}">
                      <a16:colId xmlns:a16="http://schemas.microsoft.com/office/drawing/2014/main" val="3109825532"/>
                    </a:ext>
                  </a:extLst>
                </a:gridCol>
              </a:tblGrid>
              <a:tr h="205436">
                <a:tc>
                  <a:txBody>
                    <a:bodyPr/>
                    <a:lstStyle/>
                    <a:p>
                      <a:pPr algn="ctr">
                        <a:lnSpc>
                          <a:spcPct val="125000"/>
                        </a:lnSpc>
                        <a:spcAft>
                          <a:spcPts val="800"/>
                        </a:spcAft>
                      </a:pPr>
                      <a:r>
                        <a:rPr lang="it-IT" sz="1400" b="1" dirty="0">
                          <a:solidFill>
                            <a:srgbClr val="000000"/>
                          </a:solidFill>
                          <a:effectLst/>
                          <a:latin typeface="Montserrat" panose="00000500000000000000" pitchFamily="2" charset="0"/>
                          <a:ea typeface="Times New Roman" panose="02020603050405020304" pitchFamily="18" charset="0"/>
                          <a:cs typeface="Times New Roman" panose="02020603050405020304" pitchFamily="18" charset="0"/>
                        </a:rPr>
                        <a:t>Criteri di ammissibilità specifici</a:t>
                      </a:r>
                      <a:endParaRPr lang="it-IT" sz="1400" dirty="0">
                        <a:effectLst/>
                        <a:latin typeface="Montserrat" panose="00000500000000000000"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25000"/>
                        </a:lnSpc>
                        <a:spcAft>
                          <a:spcPts val="800"/>
                        </a:spcAft>
                      </a:pPr>
                      <a:r>
                        <a:rPr lang="it-IT" sz="1400" b="1" dirty="0">
                          <a:solidFill>
                            <a:srgbClr val="000000"/>
                          </a:solidFill>
                          <a:effectLst/>
                          <a:latin typeface="Montserrat" panose="00000500000000000000" pitchFamily="2" charset="0"/>
                          <a:ea typeface="Times New Roman" panose="02020603050405020304" pitchFamily="18" charset="0"/>
                          <a:cs typeface="Times New Roman" panose="02020603050405020304" pitchFamily="18" charset="0"/>
                        </a:rPr>
                        <a:t>Criteri di valutazione</a:t>
                      </a:r>
                      <a:endParaRPr lang="it-IT" sz="1400" dirty="0">
                        <a:effectLst/>
                        <a:latin typeface="Montserrat" panose="00000500000000000000"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1712617315"/>
                  </a:ext>
                </a:extLst>
              </a:tr>
              <a:tr h="3277409">
                <a:tc>
                  <a:txBody>
                    <a:bodyPr/>
                    <a:lstStyle/>
                    <a:p>
                      <a:pPr algn="just">
                        <a:lnSpc>
                          <a:spcPct val="125000"/>
                        </a:lnSpc>
                        <a:spcAft>
                          <a:spcPts val="800"/>
                        </a:spcAft>
                      </a:pPr>
                      <a:endParaRPr lang="it-IT" sz="1200" dirty="0">
                        <a:effectLst/>
                        <a:latin typeface="Montserrat" panose="00000500000000000000" pitchFamily="2" charset="0"/>
                        <a:ea typeface="Times New Roman" panose="02020603050405020304" pitchFamily="18" charset="0"/>
                        <a:cs typeface="Calibri Light" panose="020F0302020204030204" pitchFamily="34" charset="0"/>
                      </a:endParaRPr>
                    </a:p>
                    <a:p>
                      <a:pPr algn="just">
                        <a:lnSpc>
                          <a:spcPct val="125000"/>
                        </a:lnSpc>
                        <a:spcAft>
                          <a:spcPts val="800"/>
                        </a:spcAft>
                      </a:pPr>
                      <a:r>
                        <a:rPr lang="it-IT" sz="1200" dirty="0">
                          <a:effectLst/>
                          <a:latin typeface="Montserrat" panose="00000500000000000000" pitchFamily="2" charset="0"/>
                          <a:ea typeface="Times New Roman" panose="02020603050405020304" pitchFamily="18" charset="0"/>
                          <a:cs typeface="Calibri Light" panose="020F0302020204030204" pitchFamily="34" charset="0"/>
                        </a:rPr>
                        <a:t>- Presenza di diagnosi energetica redatta ai sensi del </a:t>
                      </a:r>
                      <a:r>
                        <a:rPr lang="it-IT" sz="1200" dirty="0" err="1">
                          <a:effectLst/>
                          <a:latin typeface="Montserrat" panose="00000500000000000000" pitchFamily="2" charset="0"/>
                          <a:ea typeface="Times New Roman" panose="02020603050405020304" pitchFamily="18" charset="0"/>
                          <a:cs typeface="Calibri Light" panose="020F0302020204030204" pitchFamily="34" charset="0"/>
                        </a:rPr>
                        <a:t>d.lgs</a:t>
                      </a:r>
                      <a:r>
                        <a:rPr lang="it-IT" sz="1200" dirty="0">
                          <a:effectLst/>
                          <a:latin typeface="Montserrat" panose="00000500000000000000" pitchFamily="2" charset="0"/>
                          <a:ea typeface="Times New Roman" panose="02020603050405020304" pitchFamily="18" charset="0"/>
                          <a:cs typeface="Calibri Light" panose="020F0302020204030204" pitchFamily="34" charset="0"/>
                        </a:rPr>
                        <a:t> 102/2014;</a:t>
                      </a:r>
                      <a:endParaRPr lang="it-IT" sz="1400" dirty="0">
                        <a:effectLst/>
                        <a:latin typeface="Montserrat" panose="00000500000000000000" pitchFamily="2" charset="0"/>
                        <a:ea typeface="Times New Roman" panose="02020603050405020304" pitchFamily="18" charset="0"/>
                        <a:cs typeface="Times New Roman" panose="02020603050405020304" pitchFamily="18" charset="0"/>
                      </a:endParaRPr>
                    </a:p>
                    <a:p>
                      <a:pPr algn="just">
                        <a:lnSpc>
                          <a:spcPct val="125000"/>
                        </a:lnSpc>
                        <a:spcAft>
                          <a:spcPts val="800"/>
                        </a:spcAft>
                      </a:pPr>
                      <a:r>
                        <a:rPr lang="it-IT" sz="1200" dirty="0">
                          <a:effectLst/>
                          <a:latin typeface="Montserrat" panose="00000500000000000000" pitchFamily="2" charset="0"/>
                          <a:ea typeface="Times New Roman" panose="02020603050405020304" pitchFamily="18" charset="0"/>
                          <a:cs typeface="Calibri Light" panose="020F0302020204030204" pitchFamily="34" charset="0"/>
                        </a:rPr>
                        <a:t>- Coerenza con la pianificazione urbana, territoriale e paesaggistica a livello regionale e locale, ivi inclusa la normativa regionale relativa al consumo di suolo;</a:t>
                      </a:r>
                      <a:endParaRPr lang="it-IT" sz="1400" dirty="0">
                        <a:effectLst/>
                        <a:latin typeface="Montserrat" panose="00000500000000000000" pitchFamily="2" charset="0"/>
                        <a:ea typeface="Times New Roman" panose="02020603050405020304" pitchFamily="18" charset="0"/>
                        <a:cs typeface="Times New Roman" panose="02020603050405020304" pitchFamily="18" charset="0"/>
                      </a:endParaRPr>
                    </a:p>
                    <a:p>
                      <a:pPr algn="just">
                        <a:lnSpc>
                          <a:spcPct val="125000"/>
                        </a:lnSpc>
                        <a:spcAft>
                          <a:spcPts val="800"/>
                        </a:spcAft>
                      </a:pPr>
                      <a:r>
                        <a:rPr lang="it-IT" sz="1200" dirty="0">
                          <a:effectLst/>
                          <a:latin typeface="Montserrat" panose="00000500000000000000" pitchFamily="2" charset="0"/>
                          <a:ea typeface="Times New Roman" panose="02020603050405020304" pitchFamily="18" charset="0"/>
                          <a:cs typeface="Calibri Light" panose="020F0302020204030204" pitchFamily="34" charset="0"/>
                        </a:rPr>
                        <a:t>- Rispetto della normativa in materia di efficienza energetica e fonti rinnovabili negli edifici; </a:t>
                      </a:r>
                      <a:endParaRPr lang="it-IT" sz="1400" dirty="0">
                        <a:effectLst/>
                        <a:latin typeface="Montserrat" panose="00000500000000000000" pitchFamily="2" charset="0"/>
                        <a:ea typeface="Times New Roman" panose="02020603050405020304" pitchFamily="18" charset="0"/>
                        <a:cs typeface="Times New Roman" panose="02020603050405020304" pitchFamily="18" charset="0"/>
                      </a:endParaRPr>
                    </a:p>
                    <a:p>
                      <a:pPr algn="just">
                        <a:lnSpc>
                          <a:spcPct val="125000"/>
                        </a:lnSpc>
                        <a:spcAft>
                          <a:spcPts val="800"/>
                        </a:spcAft>
                      </a:pPr>
                      <a:r>
                        <a:rPr lang="it-IT" sz="1200" dirty="0">
                          <a:effectLst/>
                          <a:latin typeface="Montserrat" panose="00000500000000000000" pitchFamily="2" charset="0"/>
                          <a:ea typeface="Times New Roman" panose="02020603050405020304" pitchFamily="18" charset="0"/>
                          <a:cs typeface="Calibri Light" panose="020F0302020204030204" pitchFamily="34" charset="0"/>
                        </a:rPr>
                        <a:t>- Rispetto dei Criteri Ambientali Minimi (CAM) per l’edilizia (DM 23 giugno 2022);</a:t>
                      </a:r>
                      <a:endParaRPr lang="it-IT" sz="1400" dirty="0">
                        <a:effectLst/>
                        <a:latin typeface="Montserrat" panose="00000500000000000000" pitchFamily="2" charset="0"/>
                        <a:ea typeface="Times New Roman" panose="02020603050405020304" pitchFamily="18" charset="0"/>
                        <a:cs typeface="Times New Roman" panose="02020603050405020304" pitchFamily="18" charset="0"/>
                      </a:endParaRPr>
                    </a:p>
                    <a:p>
                      <a:pPr algn="just">
                        <a:lnSpc>
                          <a:spcPct val="125000"/>
                        </a:lnSpc>
                        <a:spcAft>
                          <a:spcPts val="800"/>
                        </a:spcAft>
                      </a:pPr>
                      <a:r>
                        <a:rPr lang="it-IT" sz="1200" dirty="0">
                          <a:effectLst/>
                          <a:latin typeface="Montserrat" panose="00000500000000000000" pitchFamily="2" charset="0"/>
                          <a:ea typeface="Times New Roman" panose="02020603050405020304" pitchFamily="18" charset="0"/>
                          <a:cs typeface="Calibri Light" panose="020F0302020204030204" pitchFamily="34" charset="0"/>
                        </a:rPr>
                        <a:t>- Rispetto della normativa in materia di edilizia e delle NTC 2018 (Norme tecniche per le costruzioni);</a:t>
                      </a:r>
                      <a:endParaRPr lang="it-IT" sz="1400" dirty="0">
                        <a:effectLst/>
                        <a:latin typeface="Montserrat" panose="00000500000000000000" pitchFamily="2" charset="0"/>
                        <a:ea typeface="Times New Roman" panose="02020603050405020304" pitchFamily="18" charset="0"/>
                        <a:cs typeface="Times New Roman" panose="02020603050405020304" pitchFamily="18" charset="0"/>
                      </a:endParaRPr>
                    </a:p>
                    <a:p>
                      <a:pPr algn="just">
                        <a:lnSpc>
                          <a:spcPct val="125000"/>
                        </a:lnSpc>
                        <a:spcAft>
                          <a:spcPts val="800"/>
                        </a:spcAft>
                      </a:pPr>
                      <a:r>
                        <a:rPr lang="it-IT" sz="1200" dirty="0">
                          <a:effectLst/>
                          <a:latin typeface="Montserrat" panose="00000500000000000000" pitchFamily="2" charset="0"/>
                          <a:ea typeface="Times New Roman" panose="02020603050405020304" pitchFamily="18" charset="0"/>
                          <a:cs typeface="Calibri Light" panose="020F0302020204030204" pitchFamily="34" charset="0"/>
                        </a:rPr>
                        <a:t>- Rispetto degli specifici elementi di valutazione e di mitigazione indicati nel Rapporto VAS con riferimento al criterio DNSH. </a:t>
                      </a:r>
                      <a:endParaRPr lang="it-IT" sz="1400" dirty="0">
                        <a:effectLst/>
                        <a:latin typeface="Montserrat" panose="00000500000000000000" pitchFamily="2" charset="0"/>
                        <a:ea typeface="Times New Roman" panose="02020603050405020304" pitchFamily="18" charset="0"/>
                        <a:cs typeface="Times New Roman" panose="02020603050405020304" pitchFamily="18" charset="0"/>
                      </a:endParaRPr>
                    </a:p>
                    <a:p>
                      <a:pPr algn="just">
                        <a:lnSpc>
                          <a:spcPct val="125000"/>
                        </a:lnSpc>
                        <a:spcAft>
                          <a:spcPts val="800"/>
                        </a:spcAft>
                      </a:pPr>
                      <a:r>
                        <a:rPr lang="it-IT" sz="1200" dirty="0">
                          <a:effectLst/>
                          <a:latin typeface="Montserrat" panose="00000500000000000000" pitchFamily="2" charset="0"/>
                          <a:ea typeface="Times New Roman" panose="02020603050405020304" pitchFamily="18" charset="0"/>
                          <a:cs typeface="Calibri Light" panose="020F0302020204030204" pitchFamily="34" charset="0"/>
                        </a:rPr>
                        <a:t>	</a:t>
                      </a:r>
                      <a:endParaRPr lang="it-IT" sz="1400" dirty="0">
                        <a:effectLst/>
                        <a:latin typeface="Montserrat" panose="00000500000000000000"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800"/>
                        </a:spcAft>
                      </a:pPr>
                      <a:endParaRPr lang="it-IT" sz="1200" dirty="0">
                        <a:effectLst/>
                        <a:latin typeface="Montserrat" panose="00000500000000000000" pitchFamily="2" charset="0"/>
                        <a:ea typeface="Times New Roman" panose="02020603050405020304" pitchFamily="18" charset="0"/>
                        <a:cs typeface="Calibri Light" panose="020F0302020204030204" pitchFamily="34" charset="0"/>
                      </a:endParaRPr>
                    </a:p>
                    <a:p>
                      <a:pPr algn="just">
                        <a:lnSpc>
                          <a:spcPct val="125000"/>
                        </a:lnSpc>
                        <a:spcAft>
                          <a:spcPts val="800"/>
                        </a:spcAft>
                      </a:pPr>
                      <a:r>
                        <a:rPr lang="it-IT" sz="1200" dirty="0">
                          <a:effectLst/>
                          <a:latin typeface="Montserrat" panose="00000500000000000000" pitchFamily="2" charset="0"/>
                          <a:ea typeface="Times New Roman" panose="02020603050405020304" pitchFamily="18" charset="0"/>
                          <a:cs typeface="Calibri Light" panose="020F0302020204030204" pitchFamily="34" charset="0"/>
                        </a:rPr>
                        <a:t>- Valutazione della riduzione dei consumi energetici determinati dagli interventi sugli involucri edilizi degli edifici</a:t>
                      </a:r>
                      <a:endParaRPr lang="it-IT" sz="1400" dirty="0">
                        <a:effectLst/>
                        <a:latin typeface="Montserrat" panose="00000500000000000000" pitchFamily="2" charset="0"/>
                        <a:ea typeface="Times New Roman" panose="02020603050405020304" pitchFamily="18" charset="0"/>
                        <a:cs typeface="Times New Roman" panose="02020603050405020304" pitchFamily="18" charset="0"/>
                      </a:endParaRPr>
                    </a:p>
                    <a:p>
                      <a:pPr algn="just">
                        <a:lnSpc>
                          <a:spcPct val="125000"/>
                        </a:lnSpc>
                        <a:spcAft>
                          <a:spcPts val="800"/>
                        </a:spcAft>
                      </a:pPr>
                      <a:r>
                        <a:rPr lang="it-IT" sz="1200" dirty="0">
                          <a:effectLst/>
                          <a:latin typeface="Montserrat" panose="00000500000000000000" pitchFamily="2" charset="0"/>
                          <a:ea typeface="Times New Roman" panose="02020603050405020304" pitchFamily="18" charset="0"/>
                          <a:cs typeface="Calibri Light" panose="020F0302020204030204" pitchFamily="34" charset="0"/>
                        </a:rPr>
                        <a:t>- Confronto tra classe energetica dell’edificio di ingresso </a:t>
                      </a:r>
                      <a:r>
                        <a:rPr lang="it-IT" sz="1200" i="1" dirty="0">
                          <a:effectLst/>
                          <a:latin typeface="Montserrat" panose="00000500000000000000" pitchFamily="2" charset="0"/>
                          <a:ea typeface="Times New Roman" panose="02020603050405020304" pitchFamily="18" charset="0"/>
                          <a:cs typeface="Calibri Light" panose="020F0302020204030204" pitchFamily="34" charset="0"/>
                        </a:rPr>
                        <a:t>ante </a:t>
                      </a:r>
                      <a:r>
                        <a:rPr lang="it-IT" sz="1200" i="1" dirty="0" err="1">
                          <a:effectLst/>
                          <a:latin typeface="Montserrat" panose="00000500000000000000" pitchFamily="2" charset="0"/>
                          <a:ea typeface="Times New Roman" panose="02020603050405020304" pitchFamily="18" charset="0"/>
                          <a:cs typeface="Calibri Light" panose="020F0302020204030204" pitchFamily="34" charset="0"/>
                        </a:rPr>
                        <a:t>operam</a:t>
                      </a:r>
                      <a:r>
                        <a:rPr lang="it-IT" sz="1200" dirty="0">
                          <a:effectLst/>
                          <a:latin typeface="Montserrat" panose="00000500000000000000" pitchFamily="2" charset="0"/>
                          <a:ea typeface="Times New Roman" panose="02020603050405020304" pitchFamily="18" charset="0"/>
                          <a:cs typeface="Calibri Light" panose="020F0302020204030204" pitchFamily="34" charset="0"/>
                        </a:rPr>
                        <a:t> e realizzazione </a:t>
                      </a:r>
                      <a:r>
                        <a:rPr lang="it-IT" sz="1200" i="1" dirty="0">
                          <a:effectLst/>
                          <a:latin typeface="Montserrat" panose="00000500000000000000" pitchFamily="2" charset="0"/>
                          <a:ea typeface="Times New Roman" panose="02020603050405020304" pitchFamily="18" charset="0"/>
                          <a:cs typeface="Calibri Light" panose="020F0302020204030204" pitchFamily="34" charset="0"/>
                        </a:rPr>
                        <a:t>post </a:t>
                      </a:r>
                      <a:r>
                        <a:rPr lang="it-IT" sz="1200" i="1" dirty="0" err="1">
                          <a:effectLst/>
                          <a:latin typeface="Montserrat" panose="00000500000000000000" pitchFamily="2" charset="0"/>
                          <a:ea typeface="Times New Roman" panose="02020603050405020304" pitchFamily="18" charset="0"/>
                          <a:cs typeface="Calibri Light" panose="020F0302020204030204" pitchFamily="34" charset="0"/>
                        </a:rPr>
                        <a:t>operam</a:t>
                      </a:r>
                      <a:endParaRPr lang="it-IT" sz="1400" dirty="0">
                        <a:effectLst/>
                        <a:latin typeface="Montserrat" panose="00000500000000000000" pitchFamily="2" charset="0"/>
                        <a:ea typeface="Times New Roman" panose="02020603050405020304" pitchFamily="18" charset="0"/>
                        <a:cs typeface="Times New Roman" panose="02020603050405020304" pitchFamily="18" charset="0"/>
                      </a:endParaRPr>
                    </a:p>
                    <a:p>
                      <a:pPr algn="just">
                        <a:lnSpc>
                          <a:spcPct val="125000"/>
                        </a:lnSpc>
                        <a:spcAft>
                          <a:spcPts val="800"/>
                        </a:spcAft>
                      </a:pPr>
                      <a:r>
                        <a:rPr lang="it-IT" sz="1200" dirty="0">
                          <a:effectLst/>
                          <a:latin typeface="Montserrat" panose="00000500000000000000" pitchFamily="2" charset="0"/>
                          <a:ea typeface="Times New Roman" panose="02020603050405020304" pitchFamily="18" charset="0"/>
                          <a:cs typeface="Calibri Light" panose="020F0302020204030204" pitchFamily="34" charset="0"/>
                        </a:rPr>
                        <a:t>- Utilizzo di elementi di edilizia bioclimatica ovvero architettura bioecologica;</a:t>
                      </a:r>
                      <a:endParaRPr lang="it-IT" sz="1400" dirty="0">
                        <a:effectLst/>
                        <a:latin typeface="Montserrat" panose="00000500000000000000" pitchFamily="2" charset="0"/>
                        <a:ea typeface="Times New Roman" panose="02020603050405020304" pitchFamily="18" charset="0"/>
                        <a:cs typeface="Times New Roman" panose="02020603050405020304" pitchFamily="18" charset="0"/>
                      </a:endParaRPr>
                    </a:p>
                    <a:p>
                      <a:pPr algn="just">
                        <a:lnSpc>
                          <a:spcPct val="125000"/>
                        </a:lnSpc>
                        <a:spcAft>
                          <a:spcPts val="800"/>
                        </a:spcAft>
                      </a:pPr>
                      <a:r>
                        <a:rPr lang="it-IT" sz="1200" dirty="0">
                          <a:effectLst/>
                          <a:latin typeface="Montserrat" panose="00000500000000000000" pitchFamily="2" charset="0"/>
                          <a:ea typeface="Times New Roman" panose="02020603050405020304" pitchFamily="18" charset="0"/>
                          <a:cs typeface="Calibri Light" panose="020F0302020204030204" pitchFamily="34" charset="0"/>
                        </a:rPr>
                        <a:t>- Coerenza dell’operazione, e del relativo importo, con quanto previsto nella Strategia Definitiva approvata ed allegata alla Convenzione;</a:t>
                      </a:r>
                      <a:endParaRPr lang="it-IT" sz="1400" dirty="0">
                        <a:effectLst/>
                        <a:latin typeface="Montserrat" panose="00000500000000000000"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72528225"/>
                  </a:ext>
                </a:extLst>
              </a:tr>
            </a:tbl>
          </a:graphicData>
        </a:graphic>
      </p:graphicFrame>
    </p:spTree>
    <p:extLst>
      <p:ext uri="{BB962C8B-B14F-4D97-AF65-F5344CB8AC3E}">
        <p14:creationId xmlns:p14="http://schemas.microsoft.com/office/powerpoint/2010/main" val="40190245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a 1">
            <a:extLst>
              <a:ext uri="{FF2B5EF4-FFF2-40B4-BE49-F238E27FC236}">
                <a16:creationId xmlns:a16="http://schemas.microsoft.com/office/drawing/2014/main" id="{10209AF4-A2BE-A826-E393-7A07842058CC}"/>
              </a:ext>
            </a:extLst>
          </p:cNvPr>
          <p:cNvGraphicFramePr>
            <a:graphicFrameLocks noGrp="1"/>
          </p:cNvGraphicFramePr>
          <p:nvPr>
            <p:extLst>
              <p:ext uri="{D42A27DB-BD31-4B8C-83A1-F6EECF244321}">
                <p14:modId xmlns:p14="http://schemas.microsoft.com/office/powerpoint/2010/main" val="1082984808"/>
              </p:ext>
            </p:extLst>
          </p:nvPr>
        </p:nvGraphicFramePr>
        <p:xfrm>
          <a:off x="833121" y="1782881"/>
          <a:ext cx="9568179" cy="4436943"/>
        </p:xfrm>
        <a:graphic>
          <a:graphicData uri="http://schemas.openxmlformats.org/drawingml/2006/table">
            <a:tbl>
              <a:tblPr firstRow="1" firstCol="1" bandRow="1"/>
              <a:tblGrid>
                <a:gridCol w="5229702">
                  <a:extLst>
                    <a:ext uri="{9D8B030D-6E8A-4147-A177-3AD203B41FA5}">
                      <a16:colId xmlns:a16="http://schemas.microsoft.com/office/drawing/2014/main" val="800135398"/>
                    </a:ext>
                  </a:extLst>
                </a:gridCol>
                <a:gridCol w="4338477">
                  <a:extLst>
                    <a:ext uri="{9D8B030D-6E8A-4147-A177-3AD203B41FA5}">
                      <a16:colId xmlns:a16="http://schemas.microsoft.com/office/drawing/2014/main" val="1596464625"/>
                    </a:ext>
                  </a:extLst>
                </a:gridCol>
              </a:tblGrid>
              <a:tr h="252393">
                <a:tc>
                  <a:txBody>
                    <a:bodyPr/>
                    <a:lstStyle/>
                    <a:p>
                      <a:pPr algn="ctr">
                        <a:lnSpc>
                          <a:spcPct val="125000"/>
                        </a:lnSpc>
                        <a:spcAft>
                          <a:spcPts val="800"/>
                        </a:spcAft>
                      </a:pPr>
                      <a:r>
                        <a:rPr lang="it-IT" sz="1400" b="1" dirty="0">
                          <a:solidFill>
                            <a:srgbClr val="000000"/>
                          </a:solidFill>
                          <a:effectLst/>
                          <a:latin typeface="Montserrat" panose="00000500000000000000" pitchFamily="2" charset="0"/>
                          <a:ea typeface="Times New Roman" panose="02020603050405020304" pitchFamily="18" charset="0"/>
                          <a:cs typeface="Times New Roman" panose="02020603050405020304" pitchFamily="18" charset="0"/>
                        </a:rPr>
                        <a:t>Criteri di ammissibilità specifici</a:t>
                      </a:r>
                      <a:endParaRPr lang="it-IT" sz="1400" dirty="0">
                        <a:effectLst/>
                        <a:latin typeface="Montserrat" panose="00000500000000000000"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25000"/>
                        </a:lnSpc>
                        <a:spcAft>
                          <a:spcPts val="800"/>
                        </a:spcAft>
                      </a:pPr>
                      <a:r>
                        <a:rPr lang="it-IT" sz="1400" b="1" dirty="0">
                          <a:solidFill>
                            <a:srgbClr val="000000"/>
                          </a:solidFill>
                          <a:effectLst/>
                          <a:latin typeface="Montserrat" panose="00000500000000000000" pitchFamily="2" charset="0"/>
                          <a:ea typeface="Times New Roman" panose="02020603050405020304" pitchFamily="18" charset="0"/>
                          <a:cs typeface="Times New Roman" panose="02020603050405020304" pitchFamily="18" charset="0"/>
                        </a:rPr>
                        <a:t>Criteri di valutazione</a:t>
                      </a:r>
                      <a:endParaRPr lang="it-IT" sz="1400" dirty="0">
                        <a:effectLst/>
                        <a:latin typeface="Montserrat" panose="00000500000000000000"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1297062886"/>
                  </a:ext>
                </a:extLst>
              </a:tr>
              <a:tr h="4184550">
                <a:tc>
                  <a:txBody>
                    <a:bodyPr/>
                    <a:lstStyle/>
                    <a:p>
                      <a:pPr algn="just">
                        <a:lnSpc>
                          <a:spcPct val="125000"/>
                        </a:lnSpc>
                        <a:spcAft>
                          <a:spcPts val="800"/>
                        </a:spcAft>
                      </a:pPr>
                      <a:endParaRPr lang="it-IT" sz="1200" dirty="0">
                        <a:effectLst/>
                        <a:latin typeface="Montserrat" panose="00000500000000000000" pitchFamily="2" charset="0"/>
                        <a:ea typeface="Times New Roman" panose="02020603050405020304" pitchFamily="18" charset="0"/>
                        <a:cs typeface="Calibri Light" panose="020F0302020204030204" pitchFamily="34" charset="0"/>
                      </a:endParaRPr>
                    </a:p>
                    <a:p>
                      <a:pPr algn="just">
                        <a:lnSpc>
                          <a:spcPct val="125000"/>
                        </a:lnSpc>
                        <a:spcAft>
                          <a:spcPts val="800"/>
                        </a:spcAft>
                      </a:pPr>
                      <a:r>
                        <a:rPr lang="it-IT" sz="1200" dirty="0">
                          <a:effectLst/>
                          <a:latin typeface="Montserrat" panose="00000500000000000000" pitchFamily="2" charset="0"/>
                          <a:ea typeface="Times New Roman" panose="02020603050405020304" pitchFamily="18" charset="0"/>
                          <a:cs typeface="Calibri Light" panose="020F0302020204030204" pitchFamily="34" charset="0"/>
                        </a:rPr>
                        <a:t>- Intervento di livello superiore alla manutenzione ordinaria;</a:t>
                      </a:r>
                      <a:endParaRPr lang="it-IT" sz="1400" dirty="0">
                        <a:effectLst/>
                        <a:latin typeface="Montserrat" panose="00000500000000000000" pitchFamily="2" charset="0"/>
                        <a:ea typeface="Times New Roman" panose="02020603050405020304" pitchFamily="18" charset="0"/>
                        <a:cs typeface="Times New Roman" panose="02020603050405020304" pitchFamily="18" charset="0"/>
                      </a:endParaRPr>
                    </a:p>
                    <a:p>
                      <a:pPr algn="just">
                        <a:lnSpc>
                          <a:spcPct val="125000"/>
                        </a:lnSpc>
                        <a:spcAft>
                          <a:spcPts val="800"/>
                        </a:spcAft>
                      </a:pPr>
                      <a:r>
                        <a:rPr lang="it-IT" sz="1200" dirty="0">
                          <a:effectLst/>
                          <a:latin typeface="Montserrat" panose="00000500000000000000" pitchFamily="2" charset="0"/>
                          <a:ea typeface="Times New Roman" panose="02020603050405020304" pitchFamily="18" charset="0"/>
                          <a:cs typeface="Calibri Light" panose="020F0302020204030204" pitchFamily="34" charset="0"/>
                        </a:rPr>
                        <a:t>- Rispetto dei Criteri Ambientali Minimi (CAM) per l’edilizia (DM 23 giugno 2022);</a:t>
                      </a:r>
                      <a:endParaRPr lang="it-IT" sz="1400" dirty="0">
                        <a:effectLst/>
                        <a:latin typeface="Montserrat" panose="00000500000000000000" pitchFamily="2" charset="0"/>
                        <a:ea typeface="Times New Roman" panose="02020603050405020304" pitchFamily="18" charset="0"/>
                        <a:cs typeface="Times New Roman" panose="02020603050405020304" pitchFamily="18" charset="0"/>
                      </a:endParaRPr>
                    </a:p>
                    <a:p>
                      <a:pPr algn="just">
                        <a:lnSpc>
                          <a:spcPct val="125000"/>
                        </a:lnSpc>
                        <a:spcAft>
                          <a:spcPts val="800"/>
                        </a:spcAft>
                      </a:pPr>
                      <a:r>
                        <a:rPr lang="it-IT" sz="1200" dirty="0">
                          <a:effectLst/>
                          <a:latin typeface="Montserrat" panose="00000500000000000000" pitchFamily="2" charset="0"/>
                          <a:ea typeface="Times New Roman" panose="02020603050405020304" pitchFamily="18" charset="0"/>
                          <a:cs typeface="Calibri Light" panose="020F0302020204030204" pitchFamily="34" charset="0"/>
                        </a:rPr>
                        <a:t>- Nel caso l’intervento preveda l’acquisto di arredi interni, rispetto dei Criteri Ambientali Minimi (CAM);</a:t>
                      </a:r>
                      <a:endParaRPr lang="it-IT" sz="1400" dirty="0">
                        <a:effectLst/>
                        <a:latin typeface="Montserrat" panose="00000500000000000000" pitchFamily="2" charset="0"/>
                        <a:ea typeface="Times New Roman" panose="02020603050405020304" pitchFamily="18" charset="0"/>
                        <a:cs typeface="Times New Roman" panose="02020603050405020304" pitchFamily="18" charset="0"/>
                      </a:endParaRPr>
                    </a:p>
                    <a:p>
                      <a:pPr algn="just">
                        <a:lnSpc>
                          <a:spcPct val="125000"/>
                        </a:lnSpc>
                        <a:spcAft>
                          <a:spcPts val="800"/>
                        </a:spcAft>
                      </a:pPr>
                      <a:r>
                        <a:rPr lang="it-IT" sz="1200" dirty="0">
                          <a:effectLst/>
                          <a:latin typeface="Montserrat" panose="00000500000000000000" pitchFamily="2" charset="0"/>
                          <a:ea typeface="Times New Roman" panose="02020603050405020304" pitchFamily="18" charset="0"/>
                          <a:cs typeface="Calibri Light" panose="020F0302020204030204" pitchFamily="34" charset="0"/>
                        </a:rPr>
                        <a:t>- Rispetto della normativa in materia di edilizia e delle NTC 2018 (Norme tecniche per le costruzioni); </a:t>
                      </a:r>
                      <a:endParaRPr lang="it-IT" sz="1400" dirty="0">
                        <a:effectLst/>
                        <a:latin typeface="Montserrat" panose="00000500000000000000" pitchFamily="2" charset="0"/>
                        <a:ea typeface="Times New Roman" panose="02020603050405020304" pitchFamily="18" charset="0"/>
                        <a:cs typeface="Times New Roman" panose="02020603050405020304" pitchFamily="18" charset="0"/>
                      </a:endParaRPr>
                    </a:p>
                    <a:p>
                      <a:pPr algn="just">
                        <a:lnSpc>
                          <a:spcPct val="125000"/>
                        </a:lnSpc>
                        <a:spcAft>
                          <a:spcPts val="800"/>
                        </a:spcAft>
                      </a:pPr>
                      <a:r>
                        <a:rPr lang="it-IT" sz="1200" dirty="0">
                          <a:effectLst/>
                          <a:latin typeface="Montserrat" panose="00000500000000000000" pitchFamily="2" charset="0"/>
                          <a:ea typeface="Times New Roman" panose="02020603050405020304" pitchFamily="18" charset="0"/>
                          <a:cs typeface="Calibri Light" panose="020F0302020204030204" pitchFamily="34" charset="0"/>
                        </a:rPr>
                        <a:t>- Coerenza con la pianificazione urbana, territoriale e paesaggistica a livello regionale e locale, ivi inclusa la normativa regionale relativa al consumo di suolo;</a:t>
                      </a:r>
                      <a:endParaRPr lang="it-IT" sz="1400" dirty="0">
                        <a:effectLst/>
                        <a:latin typeface="Montserrat" panose="00000500000000000000" pitchFamily="2" charset="0"/>
                        <a:ea typeface="Times New Roman" panose="02020603050405020304" pitchFamily="18" charset="0"/>
                        <a:cs typeface="Times New Roman" panose="02020603050405020304" pitchFamily="18" charset="0"/>
                      </a:endParaRPr>
                    </a:p>
                    <a:p>
                      <a:pPr algn="just">
                        <a:lnSpc>
                          <a:spcPct val="125000"/>
                        </a:lnSpc>
                        <a:spcAft>
                          <a:spcPts val="800"/>
                        </a:spcAft>
                      </a:pPr>
                      <a:r>
                        <a:rPr lang="it-IT" sz="1200" dirty="0">
                          <a:effectLst/>
                          <a:latin typeface="Montserrat" panose="00000500000000000000" pitchFamily="2" charset="0"/>
                          <a:ea typeface="Times New Roman" panose="02020603050405020304" pitchFamily="18" charset="0"/>
                          <a:cs typeface="Calibri Light" panose="020F0302020204030204" pitchFamily="34" charset="0"/>
                        </a:rPr>
                        <a:t>- Rispetto degli specifici elementi di valutazione e di mitigazione indicati nel Rapporto VAS con riferimento al criterio DNSH.</a:t>
                      </a:r>
                      <a:endParaRPr lang="it-IT" sz="1400" dirty="0">
                        <a:effectLst/>
                        <a:latin typeface="Montserrat" panose="00000500000000000000" pitchFamily="2" charset="0"/>
                        <a:ea typeface="Times New Roman" panose="02020603050405020304" pitchFamily="18" charset="0"/>
                        <a:cs typeface="Times New Roman" panose="02020603050405020304" pitchFamily="18" charset="0"/>
                      </a:endParaRPr>
                    </a:p>
                    <a:p>
                      <a:pPr algn="just">
                        <a:lnSpc>
                          <a:spcPct val="125000"/>
                        </a:lnSpc>
                        <a:spcAft>
                          <a:spcPts val="800"/>
                        </a:spcAft>
                      </a:pPr>
                      <a:r>
                        <a:rPr lang="it-IT" sz="1200" dirty="0">
                          <a:effectLst/>
                          <a:latin typeface="Montserrat" panose="00000500000000000000" pitchFamily="2" charset="0"/>
                          <a:ea typeface="Times New Roman" panose="02020603050405020304" pitchFamily="18" charset="0"/>
                          <a:cs typeface="Calibri Light" panose="020F0302020204030204" pitchFamily="34" charset="0"/>
                        </a:rPr>
                        <a:t>	</a:t>
                      </a:r>
                      <a:endParaRPr lang="it-IT" sz="1400" dirty="0">
                        <a:effectLst/>
                        <a:latin typeface="Montserrat" panose="00000500000000000000"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98755" algn="just">
                        <a:lnSpc>
                          <a:spcPct val="125000"/>
                        </a:lnSpc>
                      </a:pPr>
                      <a:endParaRPr lang="it-IT" sz="1200" dirty="0">
                        <a:effectLst/>
                        <a:latin typeface="Montserrat" panose="00000500000000000000" pitchFamily="2" charset="0"/>
                        <a:ea typeface="Times New Roman" panose="02020603050405020304" pitchFamily="18" charset="0"/>
                        <a:cs typeface="Calibri Light" panose="020F0302020204030204" pitchFamily="34" charset="0"/>
                      </a:endParaRPr>
                    </a:p>
                    <a:p>
                      <a:pPr marL="171450" indent="-171450" algn="just" defTabSz="609585" rtl="0" eaLnBrk="1" latinLnBrk="0" hangingPunct="1">
                        <a:lnSpc>
                          <a:spcPct val="125000"/>
                        </a:lnSpc>
                        <a:spcAft>
                          <a:spcPts val="800"/>
                        </a:spcAft>
                        <a:buFontTx/>
                        <a:buChar char="-"/>
                      </a:pPr>
                      <a:r>
                        <a:rPr lang="it-IT" sz="1200" kern="1200" dirty="0">
                          <a:solidFill>
                            <a:schemeClr val="tx1"/>
                          </a:solidFill>
                          <a:effectLst/>
                          <a:latin typeface="Montserrat" panose="00000500000000000000" pitchFamily="2" charset="0"/>
                          <a:ea typeface="Times New Roman" panose="02020603050405020304" pitchFamily="18" charset="0"/>
                          <a:cs typeface="Times New Roman" panose="02020603050405020304" pitchFamily="18" charset="0"/>
                        </a:rPr>
                        <a:t>Qualità tecnica e completezza del progetto;</a:t>
                      </a:r>
                    </a:p>
                    <a:p>
                      <a:pPr marL="171450" indent="-171450" algn="just" defTabSz="609585" rtl="0" eaLnBrk="1" latinLnBrk="0" hangingPunct="1">
                        <a:lnSpc>
                          <a:spcPct val="125000"/>
                        </a:lnSpc>
                        <a:spcAft>
                          <a:spcPts val="800"/>
                        </a:spcAft>
                        <a:buFontTx/>
                        <a:buChar char="-"/>
                      </a:pPr>
                      <a:r>
                        <a:rPr lang="it-IT" sz="1200" kern="1200" dirty="0">
                          <a:solidFill>
                            <a:schemeClr val="tx1"/>
                          </a:solidFill>
                          <a:effectLst/>
                          <a:latin typeface="Montserrat" panose="00000500000000000000" pitchFamily="2" charset="0"/>
                          <a:ea typeface="Times New Roman" panose="02020603050405020304" pitchFamily="18" charset="0"/>
                          <a:cs typeface="Times New Roman" panose="02020603050405020304" pitchFamily="18" charset="0"/>
                        </a:rPr>
                        <a:t>Coerenza dell’operazione, e del relativo importo, con quanto previsto nella Strategia Definitiva approvata ed allegata alla Convenzione;</a:t>
                      </a:r>
                    </a:p>
                    <a:p>
                      <a:pPr marL="0" algn="just" defTabSz="609585" rtl="0" eaLnBrk="1" latinLnBrk="0" hangingPunct="1">
                        <a:lnSpc>
                          <a:spcPct val="125000"/>
                        </a:lnSpc>
                        <a:spcAft>
                          <a:spcPts val="800"/>
                        </a:spcAft>
                      </a:pPr>
                      <a:r>
                        <a:rPr lang="it-IT" sz="1200" kern="1200" dirty="0">
                          <a:solidFill>
                            <a:schemeClr val="tx1"/>
                          </a:solidFill>
                          <a:effectLst/>
                          <a:latin typeface="Montserrat" panose="00000500000000000000" pitchFamily="2" charset="0"/>
                          <a:ea typeface="Times New Roman" panose="02020603050405020304" pitchFamily="18" charset="0"/>
                          <a:cs typeface="Times New Roman" panose="02020603050405020304" pitchFamily="18" charset="0"/>
                        </a:rPr>
                        <a:t>- Per gli interventi relativi ad immobili di edilizia residenziale sociale, qualità in chiave di mixité sociale e di diversificazione dell’offerta abitativa e dei relativi servizi; flessibilità compositiva e tipologica degli spazi della residenza utile a fornire risposte alle mutate esigenze che caratterizzano l’attuale domanda di accesso alla casa da realizzare, ad esempio, mediante interventi di frazionamento di alloggi volti ad incrementare la disponibilità e/o interventi di accorpamento di alloggi finalizzati al superamento delle dimensioni minime considerate sottosoglia dalla normativa.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61435340"/>
                  </a:ext>
                </a:extLst>
              </a:tr>
            </a:tbl>
          </a:graphicData>
        </a:graphic>
      </p:graphicFrame>
      <p:sp>
        <p:nvSpPr>
          <p:cNvPr id="6" name="CasellaDiTesto 5">
            <a:extLst>
              <a:ext uri="{FF2B5EF4-FFF2-40B4-BE49-F238E27FC236}">
                <a16:creationId xmlns:a16="http://schemas.microsoft.com/office/drawing/2014/main" id="{C1A2D928-3BB7-4475-AD8A-71275ACF7BEB}"/>
              </a:ext>
            </a:extLst>
          </p:cNvPr>
          <p:cNvSpPr txBox="1"/>
          <p:nvPr/>
        </p:nvSpPr>
        <p:spPr>
          <a:xfrm>
            <a:off x="9982201" y="6581003"/>
            <a:ext cx="581891" cy="276999"/>
          </a:xfrm>
          <a:prstGeom prst="rect">
            <a:avLst/>
          </a:prstGeom>
          <a:noFill/>
        </p:spPr>
        <p:txBody>
          <a:bodyPr wrap="square" rtlCol="0">
            <a:spAutoFit/>
          </a:bodyPr>
          <a:lstStyle/>
          <a:p>
            <a:r>
              <a:rPr lang="it-IT" sz="1200" b="1" dirty="0">
                <a:solidFill>
                  <a:schemeClr val="bg1"/>
                </a:solidFill>
                <a:latin typeface="Helvetica" panose="020B0604020202020204" pitchFamily="34" charset="0"/>
                <a:cs typeface="Helvetica" panose="020B0604020202020204" pitchFamily="34" charset="0"/>
              </a:rPr>
              <a:t>17</a:t>
            </a:r>
          </a:p>
        </p:txBody>
      </p:sp>
      <p:sp>
        <p:nvSpPr>
          <p:cNvPr id="7" name="Slide Number Placeholder 2">
            <a:extLst>
              <a:ext uri="{FF2B5EF4-FFF2-40B4-BE49-F238E27FC236}">
                <a16:creationId xmlns:a16="http://schemas.microsoft.com/office/drawing/2014/main" id="{BBABD73E-734C-4AEB-BAEA-397F231CAD2A}"/>
              </a:ext>
            </a:extLst>
          </p:cNvPr>
          <p:cNvSpPr>
            <a:spLocks noGrp="1"/>
          </p:cNvSpPr>
          <p:nvPr>
            <p:ph type="sldNum" sz="quarter" idx="12"/>
          </p:nvPr>
        </p:nvSpPr>
        <p:spPr>
          <a:xfrm>
            <a:off x="8737600" y="6356351"/>
            <a:ext cx="2844800" cy="365125"/>
          </a:xfrm>
        </p:spPr>
        <p:txBody>
          <a:bodyPr/>
          <a:lstStyle/>
          <a:p>
            <a:fld id="{49BB6CCB-ABA9-DF47-8B77-5ED46CF7886A}" type="slidenum">
              <a:rPr lang="it-IT" b="1" smtClean="0">
                <a:solidFill>
                  <a:srgbClr val="008341"/>
                </a:solidFill>
                <a:latin typeface="Montserrat" pitchFamily="2" charset="77"/>
                <a:ea typeface="Roboto" panose="02000000000000000000" pitchFamily="2" charset="0"/>
              </a:rPr>
              <a:t>11</a:t>
            </a:fld>
            <a:endParaRPr lang="it-IT" b="1" dirty="0">
              <a:solidFill>
                <a:srgbClr val="008341"/>
              </a:solidFill>
              <a:latin typeface="Montserrat" pitchFamily="2" charset="77"/>
              <a:ea typeface="Roboto" panose="02000000000000000000" pitchFamily="2" charset="0"/>
            </a:endParaRPr>
          </a:p>
        </p:txBody>
      </p:sp>
      <p:sp>
        <p:nvSpPr>
          <p:cNvPr id="8" name="Titolo 1">
            <a:extLst>
              <a:ext uri="{FF2B5EF4-FFF2-40B4-BE49-F238E27FC236}">
                <a16:creationId xmlns:a16="http://schemas.microsoft.com/office/drawing/2014/main" id="{C70A5850-017A-4F30-ABCE-2AAE74CE36A5}"/>
              </a:ext>
            </a:extLst>
          </p:cNvPr>
          <p:cNvSpPr txBox="1">
            <a:spLocks/>
          </p:cNvSpPr>
          <p:nvPr/>
        </p:nvSpPr>
        <p:spPr>
          <a:xfrm>
            <a:off x="833121" y="196153"/>
            <a:ext cx="9560559" cy="660503"/>
          </a:xfrm>
          <a:prstGeom prst="rect">
            <a:avLst/>
          </a:prstGeom>
          <a:solidFill>
            <a:srgbClr val="00B050"/>
          </a:solidFill>
        </p:spPr>
        <p:txBody>
          <a:bodyPr vert="horz" lIns="121920" tIns="60960" rIns="121920" bIns="6096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609585">
              <a:defRPr/>
            </a:pPr>
            <a:r>
              <a:rPr lang="it-IT" sz="2400" b="1" dirty="0">
                <a:solidFill>
                  <a:schemeClr val="bg1"/>
                </a:solidFill>
                <a:latin typeface="Montserrat" pitchFamily="2" charset="77"/>
                <a:ea typeface="Roboto" panose="02000000000000000000" pitchFamily="2" charset="0"/>
              </a:rPr>
              <a:t>Proposta criteri di selezione per le operazioni FESR </a:t>
            </a:r>
          </a:p>
        </p:txBody>
      </p:sp>
      <p:sp>
        <p:nvSpPr>
          <p:cNvPr id="4" name="Rettangolo 3">
            <a:extLst>
              <a:ext uri="{FF2B5EF4-FFF2-40B4-BE49-F238E27FC236}">
                <a16:creationId xmlns:a16="http://schemas.microsoft.com/office/drawing/2014/main" id="{9815F029-8824-96C7-65AA-5FA64286C441}"/>
              </a:ext>
            </a:extLst>
          </p:cNvPr>
          <p:cNvSpPr/>
          <p:nvPr/>
        </p:nvSpPr>
        <p:spPr>
          <a:xfrm>
            <a:off x="934942" y="1156110"/>
            <a:ext cx="9458738" cy="373820"/>
          </a:xfrm>
          <a:prstGeom prst="rect">
            <a:avLst/>
          </a:prstGeom>
        </p:spPr>
        <p:txBody>
          <a:bodyPr wrap="square">
            <a:spAutoFit/>
          </a:bodyPr>
          <a:lstStyle/>
          <a:p>
            <a:pPr>
              <a:lnSpc>
                <a:spcPct val="125000"/>
              </a:lnSpc>
              <a:spcAft>
                <a:spcPts val="800"/>
              </a:spcAft>
            </a:pPr>
            <a:r>
              <a:rPr lang="it-IT" sz="1600" b="1" dirty="0">
                <a:latin typeface="Montserrat" panose="00000500000000000000" pitchFamily="2" charset="0"/>
                <a:ea typeface="Times New Roman" panose="02020603050405020304" pitchFamily="18" charset="0"/>
                <a:cs typeface="Calibri Light" panose="020F0302020204030204" pitchFamily="34" charset="0"/>
              </a:rPr>
              <a:t>2. Interventi di riqualificazione di edifici pubblici</a:t>
            </a:r>
          </a:p>
        </p:txBody>
      </p:sp>
    </p:spTree>
    <p:extLst>
      <p:ext uri="{BB962C8B-B14F-4D97-AF65-F5344CB8AC3E}">
        <p14:creationId xmlns:p14="http://schemas.microsoft.com/office/powerpoint/2010/main" val="16720914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la 3">
            <a:extLst>
              <a:ext uri="{FF2B5EF4-FFF2-40B4-BE49-F238E27FC236}">
                <a16:creationId xmlns:a16="http://schemas.microsoft.com/office/drawing/2014/main" id="{5054B404-ED98-1338-3B66-DEA0B80970BE}"/>
              </a:ext>
            </a:extLst>
          </p:cNvPr>
          <p:cNvGraphicFramePr>
            <a:graphicFrameLocks noGrp="1"/>
          </p:cNvGraphicFramePr>
          <p:nvPr>
            <p:extLst>
              <p:ext uri="{D42A27DB-BD31-4B8C-83A1-F6EECF244321}">
                <p14:modId xmlns:p14="http://schemas.microsoft.com/office/powerpoint/2010/main" val="4050690257"/>
              </p:ext>
            </p:extLst>
          </p:nvPr>
        </p:nvGraphicFramePr>
        <p:xfrm>
          <a:off x="833121" y="1698804"/>
          <a:ext cx="9568179" cy="4702359"/>
        </p:xfrm>
        <a:graphic>
          <a:graphicData uri="http://schemas.openxmlformats.org/drawingml/2006/table">
            <a:tbl>
              <a:tblPr firstRow="1" firstCol="1" bandRow="1"/>
              <a:tblGrid>
                <a:gridCol w="3956593">
                  <a:extLst>
                    <a:ext uri="{9D8B030D-6E8A-4147-A177-3AD203B41FA5}">
                      <a16:colId xmlns:a16="http://schemas.microsoft.com/office/drawing/2014/main" val="388592926"/>
                    </a:ext>
                  </a:extLst>
                </a:gridCol>
                <a:gridCol w="5611586">
                  <a:extLst>
                    <a:ext uri="{9D8B030D-6E8A-4147-A177-3AD203B41FA5}">
                      <a16:colId xmlns:a16="http://schemas.microsoft.com/office/drawing/2014/main" val="373155978"/>
                    </a:ext>
                  </a:extLst>
                </a:gridCol>
              </a:tblGrid>
              <a:tr h="234488">
                <a:tc>
                  <a:txBody>
                    <a:bodyPr/>
                    <a:lstStyle/>
                    <a:p>
                      <a:pPr algn="ctr">
                        <a:lnSpc>
                          <a:spcPct val="125000"/>
                        </a:lnSpc>
                        <a:spcAft>
                          <a:spcPts val="800"/>
                        </a:spcAft>
                      </a:pPr>
                      <a:r>
                        <a:rPr lang="it-IT" sz="1400" b="1" dirty="0">
                          <a:solidFill>
                            <a:srgbClr val="000000"/>
                          </a:solidFill>
                          <a:effectLst/>
                          <a:latin typeface="Montserrat" panose="00000500000000000000" pitchFamily="2" charset="0"/>
                          <a:ea typeface="Times New Roman" panose="02020603050405020304" pitchFamily="18" charset="0"/>
                          <a:cs typeface="Times New Roman" panose="02020603050405020304" pitchFamily="18" charset="0"/>
                        </a:rPr>
                        <a:t>Criteri di ammissibilità specifici</a:t>
                      </a:r>
                      <a:endParaRPr lang="it-IT" sz="1400" dirty="0">
                        <a:effectLst/>
                        <a:latin typeface="Montserrat" panose="00000500000000000000"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25000"/>
                        </a:lnSpc>
                        <a:spcAft>
                          <a:spcPts val="800"/>
                        </a:spcAft>
                      </a:pPr>
                      <a:r>
                        <a:rPr lang="it-IT" sz="1400" b="1" dirty="0">
                          <a:solidFill>
                            <a:srgbClr val="000000"/>
                          </a:solidFill>
                          <a:effectLst/>
                          <a:latin typeface="Montserrat" panose="00000500000000000000" pitchFamily="2" charset="0"/>
                          <a:ea typeface="Times New Roman" panose="02020603050405020304" pitchFamily="18" charset="0"/>
                          <a:cs typeface="Times New Roman" panose="02020603050405020304" pitchFamily="18" charset="0"/>
                        </a:rPr>
                        <a:t>Criteri di valutazione</a:t>
                      </a:r>
                      <a:endParaRPr lang="it-IT" sz="1400" dirty="0">
                        <a:effectLst/>
                        <a:latin typeface="Montserrat" panose="00000500000000000000"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2664345508"/>
                  </a:ext>
                </a:extLst>
              </a:tr>
              <a:tr h="4455407">
                <a:tc>
                  <a:txBody>
                    <a:bodyPr/>
                    <a:lstStyle/>
                    <a:p>
                      <a:pPr algn="just">
                        <a:lnSpc>
                          <a:spcPct val="125000"/>
                        </a:lnSpc>
                        <a:spcAft>
                          <a:spcPts val="800"/>
                        </a:spcAft>
                      </a:pPr>
                      <a:endParaRPr lang="it-IT" sz="1200" dirty="0">
                        <a:effectLst/>
                        <a:latin typeface="Montserrat" panose="00000500000000000000" pitchFamily="2" charset="0"/>
                        <a:ea typeface="Times New Roman" panose="02020603050405020304" pitchFamily="18" charset="0"/>
                        <a:cs typeface="Calibri Light" panose="020F0302020204030204" pitchFamily="34" charset="0"/>
                      </a:endParaRPr>
                    </a:p>
                    <a:p>
                      <a:pPr algn="just">
                        <a:lnSpc>
                          <a:spcPct val="125000"/>
                        </a:lnSpc>
                        <a:spcAft>
                          <a:spcPts val="800"/>
                        </a:spcAft>
                      </a:pPr>
                      <a:r>
                        <a:rPr lang="it-IT" sz="1200" dirty="0">
                          <a:effectLst/>
                          <a:latin typeface="Montserrat" panose="00000500000000000000" pitchFamily="2" charset="0"/>
                          <a:ea typeface="Times New Roman" panose="02020603050405020304" pitchFamily="18" charset="0"/>
                          <a:cs typeface="Calibri Light" panose="020F0302020204030204" pitchFamily="34" charset="0"/>
                        </a:rPr>
                        <a:t>- Adozione dei criteri energetici NZEB – edifici ad energia quasi zero (direttiva europea 2010/31/UE, legge regionale n.24/2006, DGR 3868/2015 e </a:t>
                      </a:r>
                      <a:r>
                        <a:rPr lang="it-IT" sz="1200" dirty="0" err="1">
                          <a:effectLst/>
                          <a:latin typeface="Montserrat" panose="00000500000000000000" pitchFamily="2" charset="0"/>
                          <a:ea typeface="Times New Roman" panose="02020603050405020304" pitchFamily="18" charset="0"/>
                          <a:cs typeface="Calibri Light" panose="020F0302020204030204" pitchFamily="34" charset="0"/>
                        </a:rPr>
                        <a:t>s.m.i</a:t>
                      </a:r>
                      <a:r>
                        <a:rPr lang="it-IT" sz="1200" dirty="0">
                          <a:effectLst/>
                          <a:latin typeface="Montserrat" panose="00000500000000000000" pitchFamily="2" charset="0"/>
                          <a:ea typeface="Times New Roman" panose="02020603050405020304" pitchFamily="18" charset="0"/>
                          <a:cs typeface="Calibri Light" panose="020F0302020204030204" pitchFamily="34" charset="0"/>
                        </a:rPr>
                        <a:t>);</a:t>
                      </a:r>
                      <a:endParaRPr lang="it-IT" sz="1400" dirty="0">
                        <a:effectLst/>
                        <a:latin typeface="Montserrat" panose="00000500000000000000" pitchFamily="2" charset="0"/>
                        <a:ea typeface="Times New Roman" panose="02020603050405020304" pitchFamily="18" charset="0"/>
                        <a:cs typeface="Times New Roman" panose="02020603050405020304" pitchFamily="18" charset="0"/>
                      </a:endParaRPr>
                    </a:p>
                    <a:p>
                      <a:pPr algn="just">
                        <a:lnSpc>
                          <a:spcPct val="125000"/>
                        </a:lnSpc>
                        <a:spcAft>
                          <a:spcPts val="800"/>
                        </a:spcAft>
                      </a:pPr>
                      <a:r>
                        <a:rPr lang="it-IT" sz="1200" dirty="0">
                          <a:effectLst/>
                          <a:latin typeface="Montserrat" panose="00000500000000000000" pitchFamily="2" charset="0"/>
                          <a:ea typeface="Times New Roman" panose="02020603050405020304" pitchFamily="18" charset="0"/>
                          <a:cs typeface="Calibri Light" panose="020F0302020204030204" pitchFamily="34" charset="0"/>
                        </a:rPr>
                        <a:t>- Rispetto dei Criteri Ambientali Minimi (CAM) per l’edilizia (DM 11 ottobre 2017);</a:t>
                      </a:r>
                      <a:endParaRPr lang="it-IT" sz="1400" dirty="0">
                        <a:effectLst/>
                        <a:latin typeface="Montserrat" panose="00000500000000000000" pitchFamily="2" charset="0"/>
                        <a:ea typeface="Times New Roman" panose="02020603050405020304" pitchFamily="18" charset="0"/>
                        <a:cs typeface="Times New Roman" panose="02020603050405020304" pitchFamily="18" charset="0"/>
                      </a:endParaRPr>
                    </a:p>
                    <a:p>
                      <a:pPr algn="just">
                        <a:lnSpc>
                          <a:spcPct val="125000"/>
                        </a:lnSpc>
                        <a:spcAft>
                          <a:spcPts val="800"/>
                        </a:spcAft>
                      </a:pPr>
                      <a:r>
                        <a:rPr lang="it-IT" sz="1200" dirty="0">
                          <a:effectLst/>
                          <a:latin typeface="Montserrat" panose="00000500000000000000" pitchFamily="2" charset="0"/>
                          <a:ea typeface="Times New Roman" panose="02020603050405020304" pitchFamily="18" charset="0"/>
                          <a:cs typeface="Calibri Light" panose="020F0302020204030204" pitchFamily="34" charset="0"/>
                        </a:rPr>
                        <a:t>- Rispetto della normativa in materia di edilizia e delle NTC 2018 (Norme tecniche per le costruzioni); </a:t>
                      </a:r>
                      <a:endParaRPr lang="it-IT" sz="1400" dirty="0">
                        <a:effectLst/>
                        <a:latin typeface="Montserrat" panose="00000500000000000000" pitchFamily="2" charset="0"/>
                        <a:ea typeface="Times New Roman" panose="02020603050405020304" pitchFamily="18" charset="0"/>
                        <a:cs typeface="Times New Roman" panose="02020603050405020304" pitchFamily="18" charset="0"/>
                      </a:endParaRPr>
                    </a:p>
                    <a:p>
                      <a:pPr algn="just">
                        <a:lnSpc>
                          <a:spcPct val="125000"/>
                        </a:lnSpc>
                        <a:spcAft>
                          <a:spcPts val="800"/>
                        </a:spcAft>
                      </a:pPr>
                      <a:r>
                        <a:rPr lang="it-IT" sz="1200" dirty="0">
                          <a:effectLst/>
                          <a:latin typeface="Montserrat" panose="00000500000000000000" pitchFamily="2" charset="0"/>
                          <a:ea typeface="Times New Roman" panose="02020603050405020304" pitchFamily="18" charset="0"/>
                          <a:cs typeface="Calibri Light" panose="020F0302020204030204" pitchFamily="34" charset="0"/>
                        </a:rPr>
                        <a:t>- Coerenza con la pianificazione urbana, territoriale e paesaggistica a livello regionale e locale, ivi inclusa la normativa regionale relativa al consumo di suolo;</a:t>
                      </a:r>
                      <a:endParaRPr lang="it-IT" sz="1400" dirty="0">
                        <a:effectLst/>
                        <a:latin typeface="Montserrat" panose="00000500000000000000" pitchFamily="2" charset="0"/>
                        <a:ea typeface="Times New Roman" panose="02020603050405020304" pitchFamily="18" charset="0"/>
                        <a:cs typeface="Times New Roman" panose="02020603050405020304" pitchFamily="18" charset="0"/>
                      </a:endParaRPr>
                    </a:p>
                    <a:p>
                      <a:pPr algn="just">
                        <a:lnSpc>
                          <a:spcPct val="125000"/>
                        </a:lnSpc>
                        <a:spcAft>
                          <a:spcPts val="800"/>
                        </a:spcAft>
                      </a:pPr>
                      <a:r>
                        <a:rPr lang="it-IT" sz="1200" dirty="0">
                          <a:effectLst/>
                          <a:latin typeface="Montserrat" panose="00000500000000000000" pitchFamily="2" charset="0"/>
                          <a:ea typeface="Times New Roman" panose="02020603050405020304" pitchFamily="18" charset="0"/>
                          <a:cs typeface="Calibri Light" panose="020F0302020204030204" pitchFamily="34" charset="0"/>
                        </a:rPr>
                        <a:t>- Rispetto degli specifici elementi di valutazione e di mitigazione indicati nel Rapporto VAS con riferimento al criterio DNSH. </a:t>
                      </a:r>
                      <a:endParaRPr lang="it-IT" sz="1400" dirty="0">
                        <a:effectLst/>
                        <a:latin typeface="Montserrat" panose="00000500000000000000"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98755" algn="just">
                        <a:lnSpc>
                          <a:spcPct val="125000"/>
                        </a:lnSpc>
                        <a:spcAft>
                          <a:spcPts val="800"/>
                        </a:spcAft>
                      </a:pPr>
                      <a:endParaRPr lang="it-IT" sz="1200" dirty="0">
                        <a:effectLst/>
                        <a:latin typeface="Montserrat" panose="00000500000000000000" pitchFamily="2" charset="0"/>
                        <a:ea typeface="Times New Roman" panose="02020603050405020304" pitchFamily="18" charset="0"/>
                        <a:cs typeface="Calibri Light" panose="020F0302020204030204" pitchFamily="34" charset="0"/>
                      </a:endParaRPr>
                    </a:p>
                    <a:p>
                      <a:pPr marL="198755" algn="just">
                        <a:lnSpc>
                          <a:spcPct val="125000"/>
                        </a:lnSpc>
                        <a:spcAft>
                          <a:spcPts val="800"/>
                        </a:spcAft>
                      </a:pPr>
                      <a:r>
                        <a:rPr lang="it-IT" sz="1200" dirty="0">
                          <a:effectLst/>
                          <a:latin typeface="Montserrat" panose="00000500000000000000" pitchFamily="2" charset="0"/>
                          <a:ea typeface="Times New Roman" panose="02020603050405020304" pitchFamily="18" charset="0"/>
                          <a:cs typeface="Calibri Light" panose="020F0302020204030204" pitchFamily="34" charset="0"/>
                        </a:rPr>
                        <a:t>- Coerenza dell’operazione, e del relativo importo, con quanto previsto nella Strategia Definitiva approvata ed allegata alla Convenzione;</a:t>
                      </a:r>
                      <a:endParaRPr lang="it-IT" sz="1400" dirty="0">
                        <a:effectLst/>
                        <a:latin typeface="Montserrat" panose="00000500000000000000" pitchFamily="2" charset="0"/>
                        <a:ea typeface="Times New Roman" panose="02020603050405020304" pitchFamily="18" charset="0"/>
                        <a:cs typeface="Times New Roman" panose="02020603050405020304" pitchFamily="18" charset="0"/>
                      </a:endParaRPr>
                    </a:p>
                    <a:p>
                      <a:pPr marL="198755" algn="just">
                        <a:lnSpc>
                          <a:spcPct val="125000"/>
                        </a:lnSpc>
                        <a:spcAft>
                          <a:spcPts val="800"/>
                        </a:spcAft>
                      </a:pPr>
                      <a:r>
                        <a:rPr lang="it-IT" sz="1200" dirty="0">
                          <a:effectLst/>
                          <a:latin typeface="Montserrat" panose="00000500000000000000" pitchFamily="2" charset="0"/>
                          <a:ea typeface="Times New Roman" panose="02020603050405020304" pitchFamily="18" charset="0"/>
                          <a:cs typeface="Calibri Light" panose="020F0302020204030204" pitchFamily="34" charset="0"/>
                        </a:rPr>
                        <a:t>- Accessibilità e fruibilità dei luoghi proposti con particolare riferimento a soluzioni attente ai temi della disabilità;</a:t>
                      </a:r>
                      <a:endParaRPr lang="it-IT" sz="1400" dirty="0">
                        <a:effectLst/>
                        <a:latin typeface="Montserrat" panose="00000500000000000000" pitchFamily="2" charset="0"/>
                        <a:ea typeface="Times New Roman" panose="02020603050405020304" pitchFamily="18" charset="0"/>
                        <a:cs typeface="Times New Roman" panose="02020603050405020304" pitchFamily="18" charset="0"/>
                      </a:endParaRPr>
                    </a:p>
                    <a:p>
                      <a:pPr marL="198755" algn="just">
                        <a:lnSpc>
                          <a:spcPct val="125000"/>
                        </a:lnSpc>
                        <a:spcAft>
                          <a:spcPts val="800"/>
                        </a:spcAft>
                      </a:pPr>
                      <a:r>
                        <a:rPr lang="it-IT" sz="1200" dirty="0">
                          <a:effectLst/>
                          <a:latin typeface="Montserrat" panose="00000500000000000000" pitchFamily="2" charset="0"/>
                          <a:ea typeface="Times New Roman" panose="02020603050405020304" pitchFamily="18" charset="0"/>
                          <a:cs typeface="Calibri Light" panose="020F0302020204030204" pitchFamily="34" charset="0"/>
                        </a:rPr>
                        <a:t>- Per gli interventi relativi ad immobili di edilizia residenziale sociale, qualità in chiave di mixité sociale e di diversificazione dell’offerta abitativa e dei relativi servizi; flessibilità compositiva e tipologica degli spazi della residenza utile a fornire risposte alle mutate esigenze che caratterizzano l’attuale domanda di accesso alla casa da realizzare, ad esempio, mediante interventi di frazionamento di alloggi volti ad incrementare la disponibilità e/o interventi di accorpamento di alloggi finalizzati al superamento delle dimensioni minime considerate sottosoglia dalla normativa; </a:t>
                      </a:r>
                      <a:endParaRPr lang="it-IT" sz="1400" dirty="0">
                        <a:effectLst/>
                        <a:latin typeface="Montserrat" panose="00000500000000000000" pitchFamily="2" charset="0"/>
                        <a:ea typeface="Times New Roman" panose="02020603050405020304" pitchFamily="18" charset="0"/>
                        <a:cs typeface="Times New Roman" panose="02020603050405020304" pitchFamily="18" charset="0"/>
                      </a:endParaRPr>
                    </a:p>
                    <a:p>
                      <a:pPr marL="370205" indent="-171450" algn="just">
                        <a:lnSpc>
                          <a:spcPct val="125000"/>
                        </a:lnSpc>
                        <a:spcAft>
                          <a:spcPts val="800"/>
                        </a:spcAft>
                        <a:buFontTx/>
                        <a:buChar char="-"/>
                      </a:pPr>
                      <a:r>
                        <a:rPr lang="it-IT" sz="1200" dirty="0">
                          <a:effectLst/>
                          <a:latin typeface="Montserrat" panose="00000500000000000000" pitchFamily="2" charset="0"/>
                          <a:ea typeface="Times New Roman" panose="02020603050405020304" pitchFamily="18" charset="0"/>
                          <a:cs typeface="Calibri Light" panose="020F0302020204030204" pitchFamily="34" charset="0"/>
                        </a:rPr>
                        <a:t>Valutazione della riduzione dei consumi energetici rispetto ai criteri energetici NZEB.</a:t>
                      </a:r>
                      <a:endParaRPr lang="it-IT" sz="1400" dirty="0">
                        <a:effectLst/>
                        <a:latin typeface="Montserrat" panose="00000500000000000000"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409854"/>
                  </a:ext>
                </a:extLst>
              </a:tr>
            </a:tbl>
          </a:graphicData>
        </a:graphic>
      </p:graphicFrame>
      <p:sp>
        <p:nvSpPr>
          <p:cNvPr id="6" name="CasellaDiTesto 5">
            <a:extLst>
              <a:ext uri="{FF2B5EF4-FFF2-40B4-BE49-F238E27FC236}">
                <a16:creationId xmlns:a16="http://schemas.microsoft.com/office/drawing/2014/main" id="{C1A2D928-3BB7-4475-AD8A-71275ACF7BEB}"/>
              </a:ext>
            </a:extLst>
          </p:cNvPr>
          <p:cNvSpPr txBox="1"/>
          <p:nvPr/>
        </p:nvSpPr>
        <p:spPr>
          <a:xfrm>
            <a:off x="9982201" y="6581003"/>
            <a:ext cx="581891" cy="276999"/>
          </a:xfrm>
          <a:prstGeom prst="rect">
            <a:avLst/>
          </a:prstGeom>
          <a:noFill/>
        </p:spPr>
        <p:txBody>
          <a:bodyPr wrap="square" rtlCol="0">
            <a:spAutoFit/>
          </a:bodyPr>
          <a:lstStyle/>
          <a:p>
            <a:r>
              <a:rPr lang="it-IT" sz="1200" b="1" dirty="0">
                <a:solidFill>
                  <a:schemeClr val="bg1"/>
                </a:solidFill>
                <a:latin typeface="Helvetica" panose="020B0604020202020204" pitchFamily="34" charset="0"/>
                <a:cs typeface="Helvetica" panose="020B0604020202020204" pitchFamily="34" charset="0"/>
              </a:rPr>
              <a:t>17</a:t>
            </a:r>
          </a:p>
        </p:txBody>
      </p:sp>
      <p:sp>
        <p:nvSpPr>
          <p:cNvPr id="7" name="Slide Number Placeholder 2">
            <a:extLst>
              <a:ext uri="{FF2B5EF4-FFF2-40B4-BE49-F238E27FC236}">
                <a16:creationId xmlns:a16="http://schemas.microsoft.com/office/drawing/2014/main" id="{BBABD73E-734C-4AEB-BAEA-397F231CAD2A}"/>
              </a:ext>
            </a:extLst>
          </p:cNvPr>
          <p:cNvSpPr>
            <a:spLocks noGrp="1"/>
          </p:cNvSpPr>
          <p:nvPr>
            <p:ph type="sldNum" sz="quarter" idx="12"/>
          </p:nvPr>
        </p:nvSpPr>
        <p:spPr>
          <a:xfrm>
            <a:off x="8737600" y="6356351"/>
            <a:ext cx="2844800" cy="365125"/>
          </a:xfrm>
        </p:spPr>
        <p:txBody>
          <a:bodyPr/>
          <a:lstStyle/>
          <a:p>
            <a:fld id="{49BB6CCB-ABA9-DF47-8B77-5ED46CF7886A}" type="slidenum">
              <a:rPr lang="it-IT" b="1" smtClean="0">
                <a:solidFill>
                  <a:srgbClr val="008341"/>
                </a:solidFill>
                <a:latin typeface="Montserrat" pitchFamily="2" charset="77"/>
                <a:ea typeface="Roboto" panose="02000000000000000000" pitchFamily="2" charset="0"/>
              </a:rPr>
              <a:t>12</a:t>
            </a:fld>
            <a:endParaRPr lang="it-IT" b="1" dirty="0">
              <a:solidFill>
                <a:srgbClr val="008341"/>
              </a:solidFill>
              <a:latin typeface="Montserrat" pitchFamily="2" charset="77"/>
              <a:ea typeface="Roboto" panose="02000000000000000000" pitchFamily="2" charset="0"/>
            </a:endParaRPr>
          </a:p>
        </p:txBody>
      </p:sp>
      <p:sp>
        <p:nvSpPr>
          <p:cNvPr id="8" name="Titolo 1">
            <a:extLst>
              <a:ext uri="{FF2B5EF4-FFF2-40B4-BE49-F238E27FC236}">
                <a16:creationId xmlns:a16="http://schemas.microsoft.com/office/drawing/2014/main" id="{C70A5850-017A-4F30-ABCE-2AAE74CE36A5}"/>
              </a:ext>
            </a:extLst>
          </p:cNvPr>
          <p:cNvSpPr txBox="1">
            <a:spLocks/>
          </p:cNvSpPr>
          <p:nvPr/>
        </p:nvSpPr>
        <p:spPr>
          <a:xfrm>
            <a:off x="833121" y="196153"/>
            <a:ext cx="9560559" cy="660503"/>
          </a:xfrm>
          <a:prstGeom prst="rect">
            <a:avLst/>
          </a:prstGeom>
          <a:solidFill>
            <a:srgbClr val="00B050"/>
          </a:solidFill>
        </p:spPr>
        <p:txBody>
          <a:bodyPr vert="horz" lIns="121920" tIns="60960" rIns="121920" bIns="6096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609585">
              <a:defRPr/>
            </a:pPr>
            <a:r>
              <a:rPr lang="it-IT" sz="2400" b="1" dirty="0">
                <a:solidFill>
                  <a:schemeClr val="bg1"/>
                </a:solidFill>
                <a:latin typeface="Montserrat" pitchFamily="2" charset="77"/>
                <a:ea typeface="Roboto" panose="02000000000000000000" pitchFamily="2" charset="0"/>
              </a:rPr>
              <a:t>Proposta criteri di selezione per le operazioni FESR</a:t>
            </a:r>
          </a:p>
        </p:txBody>
      </p:sp>
      <p:sp>
        <p:nvSpPr>
          <p:cNvPr id="5" name="Rettangolo 4">
            <a:extLst>
              <a:ext uri="{FF2B5EF4-FFF2-40B4-BE49-F238E27FC236}">
                <a16:creationId xmlns:a16="http://schemas.microsoft.com/office/drawing/2014/main" id="{2E7505D8-CBC4-B0E4-03AA-A6C664692965}"/>
              </a:ext>
            </a:extLst>
          </p:cNvPr>
          <p:cNvSpPr/>
          <p:nvPr/>
        </p:nvSpPr>
        <p:spPr>
          <a:xfrm>
            <a:off x="934942" y="1156110"/>
            <a:ext cx="9458738" cy="373820"/>
          </a:xfrm>
          <a:prstGeom prst="rect">
            <a:avLst/>
          </a:prstGeom>
        </p:spPr>
        <p:txBody>
          <a:bodyPr wrap="square">
            <a:spAutoFit/>
          </a:bodyPr>
          <a:lstStyle/>
          <a:p>
            <a:pPr>
              <a:lnSpc>
                <a:spcPct val="125000"/>
              </a:lnSpc>
              <a:spcAft>
                <a:spcPts val="800"/>
              </a:spcAft>
            </a:pPr>
            <a:r>
              <a:rPr lang="it-IT" sz="1600" b="1" dirty="0">
                <a:latin typeface="Montserrat" panose="00000500000000000000" pitchFamily="2" charset="0"/>
                <a:ea typeface="Times New Roman" panose="02020603050405020304" pitchFamily="18" charset="0"/>
                <a:cs typeface="Calibri Light" panose="020F0302020204030204" pitchFamily="34" charset="0"/>
              </a:rPr>
              <a:t>3. Interventi di nuova costruzione di edifici pubblici</a:t>
            </a:r>
          </a:p>
        </p:txBody>
      </p:sp>
    </p:spTree>
    <p:extLst>
      <p:ext uri="{BB962C8B-B14F-4D97-AF65-F5344CB8AC3E}">
        <p14:creationId xmlns:p14="http://schemas.microsoft.com/office/powerpoint/2010/main" val="10763635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a:extLst>
              <a:ext uri="{FF2B5EF4-FFF2-40B4-BE49-F238E27FC236}">
                <a16:creationId xmlns:a16="http://schemas.microsoft.com/office/drawing/2014/main" id="{C1A2D928-3BB7-4475-AD8A-71275ACF7BEB}"/>
              </a:ext>
            </a:extLst>
          </p:cNvPr>
          <p:cNvSpPr txBox="1"/>
          <p:nvPr/>
        </p:nvSpPr>
        <p:spPr>
          <a:xfrm>
            <a:off x="9982201" y="6581003"/>
            <a:ext cx="581891" cy="276999"/>
          </a:xfrm>
          <a:prstGeom prst="rect">
            <a:avLst/>
          </a:prstGeom>
          <a:noFill/>
        </p:spPr>
        <p:txBody>
          <a:bodyPr wrap="square" rtlCol="0">
            <a:spAutoFit/>
          </a:bodyPr>
          <a:lstStyle/>
          <a:p>
            <a:r>
              <a:rPr lang="it-IT" sz="1200" b="1" dirty="0">
                <a:solidFill>
                  <a:schemeClr val="bg1"/>
                </a:solidFill>
                <a:latin typeface="Helvetica" panose="020B0604020202020204" pitchFamily="34" charset="0"/>
                <a:cs typeface="Helvetica" panose="020B0604020202020204" pitchFamily="34" charset="0"/>
              </a:rPr>
              <a:t>17</a:t>
            </a:r>
          </a:p>
        </p:txBody>
      </p:sp>
      <p:sp>
        <p:nvSpPr>
          <p:cNvPr id="7" name="Slide Number Placeholder 2">
            <a:extLst>
              <a:ext uri="{FF2B5EF4-FFF2-40B4-BE49-F238E27FC236}">
                <a16:creationId xmlns:a16="http://schemas.microsoft.com/office/drawing/2014/main" id="{BBABD73E-734C-4AEB-BAEA-397F231CAD2A}"/>
              </a:ext>
            </a:extLst>
          </p:cNvPr>
          <p:cNvSpPr>
            <a:spLocks noGrp="1"/>
          </p:cNvSpPr>
          <p:nvPr>
            <p:ph type="sldNum" sz="quarter" idx="12"/>
          </p:nvPr>
        </p:nvSpPr>
        <p:spPr>
          <a:xfrm>
            <a:off x="8737600" y="6356351"/>
            <a:ext cx="2844800" cy="365125"/>
          </a:xfrm>
        </p:spPr>
        <p:txBody>
          <a:bodyPr/>
          <a:lstStyle/>
          <a:p>
            <a:fld id="{49BB6CCB-ABA9-DF47-8B77-5ED46CF7886A}" type="slidenum">
              <a:rPr lang="it-IT" b="1" smtClean="0">
                <a:solidFill>
                  <a:srgbClr val="008341"/>
                </a:solidFill>
                <a:latin typeface="Montserrat" pitchFamily="2" charset="77"/>
                <a:ea typeface="Roboto" panose="02000000000000000000" pitchFamily="2" charset="0"/>
              </a:rPr>
              <a:t>13</a:t>
            </a:fld>
            <a:endParaRPr lang="it-IT" b="1" dirty="0">
              <a:solidFill>
                <a:srgbClr val="008341"/>
              </a:solidFill>
              <a:latin typeface="Montserrat" pitchFamily="2" charset="77"/>
              <a:ea typeface="Roboto" panose="02000000000000000000" pitchFamily="2" charset="0"/>
            </a:endParaRPr>
          </a:p>
        </p:txBody>
      </p:sp>
      <p:sp>
        <p:nvSpPr>
          <p:cNvPr id="8" name="Titolo 1">
            <a:extLst>
              <a:ext uri="{FF2B5EF4-FFF2-40B4-BE49-F238E27FC236}">
                <a16:creationId xmlns:a16="http://schemas.microsoft.com/office/drawing/2014/main" id="{C70A5850-017A-4F30-ABCE-2AAE74CE36A5}"/>
              </a:ext>
            </a:extLst>
          </p:cNvPr>
          <p:cNvSpPr txBox="1">
            <a:spLocks/>
          </p:cNvSpPr>
          <p:nvPr/>
        </p:nvSpPr>
        <p:spPr>
          <a:xfrm>
            <a:off x="833121" y="196153"/>
            <a:ext cx="9560559" cy="660503"/>
          </a:xfrm>
          <a:prstGeom prst="rect">
            <a:avLst/>
          </a:prstGeom>
          <a:solidFill>
            <a:srgbClr val="00B050"/>
          </a:solidFill>
        </p:spPr>
        <p:txBody>
          <a:bodyPr vert="horz" lIns="121920" tIns="60960" rIns="121920" bIns="6096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609585">
              <a:defRPr/>
            </a:pPr>
            <a:r>
              <a:rPr lang="it-IT" sz="2400" b="1" dirty="0">
                <a:solidFill>
                  <a:schemeClr val="bg1"/>
                </a:solidFill>
                <a:latin typeface="Montserrat" pitchFamily="2" charset="77"/>
                <a:ea typeface="Roboto" panose="02000000000000000000" pitchFamily="2" charset="0"/>
              </a:rPr>
              <a:t>Proposta criteri di selezione per le operazioni FESR</a:t>
            </a:r>
          </a:p>
        </p:txBody>
      </p:sp>
      <p:graphicFrame>
        <p:nvGraphicFramePr>
          <p:cNvPr id="2" name="Tabella 1">
            <a:extLst>
              <a:ext uri="{FF2B5EF4-FFF2-40B4-BE49-F238E27FC236}">
                <a16:creationId xmlns:a16="http://schemas.microsoft.com/office/drawing/2014/main" id="{EF715B56-E1B3-186F-4883-7A745D13F3BC}"/>
              </a:ext>
            </a:extLst>
          </p:cNvPr>
          <p:cNvGraphicFramePr>
            <a:graphicFrameLocks noGrp="1"/>
          </p:cNvGraphicFramePr>
          <p:nvPr>
            <p:extLst>
              <p:ext uri="{D42A27DB-BD31-4B8C-83A1-F6EECF244321}">
                <p14:modId xmlns:p14="http://schemas.microsoft.com/office/powerpoint/2010/main" val="2789581938"/>
              </p:ext>
            </p:extLst>
          </p:nvPr>
        </p:nvGraphicFramePr>
        <p:xfrm>
          <a:off x="833121" y="1753042"/>
          <a:ext cx="9560559" cy="3930333"/>
        </p:xfrm>
        <a:graphic>
          <a:graphicData uri="http://schemas.openxmlformats.org/drawingml/2006/table">
            <a:tbl>
              <a:tblPr firstRow="1" firstCol="1" bandRow="1"/>
              <a:tblGrid>
                <a:gridCol w="6403702">
                  <a:extLst>
                    <a:ext uri="{9D8B030D-6E8A-4147-A177-3AD203B41FA5}">
                      <a16:colId xmlns:a16="http://schemas.microsoft.com/office/drawing/2014/main" val="2542398281"/>
                    </a:ext>
                  </a:extLst>
                </a:gridCol>
                <a:gridCol w="3156857">
                  <a:extLst>
                    <a:ext uri="{9D8B030D-6E8A-4147-A177-3AD203B41FA5}">
                      <a16:colId xmlns:a16="http://schemas.microsoft.com/office/drawing/2014/main" val="574420567"/>
                    </a:ext>
                  </a:extLst>
                </a:gridCol>
              </a:tblGrid>
              <a:tr h="0">
                <a:tc>
                  <a:txBody>
                    <a:bodyPr/>
                    <a:lstStyle/>
                    <a:p>
                      <a:pPr algn="ctr">
                        <a:lnSpc>
                          <a:spcPct val="125000"/>
                        </a:lnSpc>
                        <a:spcAft>
                          <a:spcPts val="800"/>
                        </a:spcAft>
                      </a:pPr>
                      <a:r>
                        <a:rPr lang="it-IT" sz="1400" b="1">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Criteri di ammissibilità specifici</a:t>
                      </a:r>
                      <a:endParaRPr lang="it-IT"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25000"/>
                        </a:lnSpc>
                        <a:spcAft>
                          <a:spcPts val="800"/>
                        </a:spcAft>
                      </a:pPr>
                      <a:r>
                        <a:rPr lang="it-IT" sz="1400" b="1"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Criteri di valutazione</a:t>
                      </a:r>
                      <a:endParaRPr lang="it-IT"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59609583"/>
                  </a:ext>
                </a:extLst>
              </a:tr>
              <a:tr h="0">
                <a:tc>
                  <a:txBody>
                    <a:bodyPr/>
                    <a:lstStyle/>
                    <a:p>
                      <a:pPr algn="just">
                        <a:lnSpc>
                          <a:spcPct val="125000"/>
                        </a:lnSpc>
                        <a:spcAft>
                          <a:spcPts val="800"/>
                        </a:spcAft>
                      </a:pPr>
                      <a:endParaRPr lang="it-IT" sz="1200" dirty="0">
                        <a:effectLst/>
                        <a:latin typeface="Century Gothic" panose="020B0502020202020204" pitchFamily="34" charset="0"/>
                        <a:ea typeface="Times New Roman" panose="02020603050405020304" pitchFamily="18" charset="0"/>
                        <a:cs typeface="Calibri Light" panose="020F0302020204030204" pitchFamily="34" charset="0"/>
                      </a:endParaRPr>
                    </a:p>
                    <a:p>
                      <a:pPr algn="just">
                        <a:lnSpc>
                          <a:spcPct val="125000"/>
                        </a:lnSpc>
                        <a:spcAft>
                          <a:spcPts val="800"/>
                        </a:spcAft>
                      </a:pPr>
                      <a:r>
                        <a:rPr lang="it-IT" sz="1200" dirty="0">
                          <a:effectLst/>
                          <a:latin typeface="Century Gothic" panose="020B0502020202020204" pitchFamily="34" charset="0"/>
                          <a:ea typeface="Times New Roman" panose="02020603050405020304" pitchFamily="18" charset="0"/>
                          <a:cs typeface="Calibri Light" panose="020F0302020204030204" pitchFamily="34" charset="0"/>
                        </a:rPr>
                        <a:t>- Coerenza con la pianificazione urbana, territoriale e paesaggistica a livello regionale e locale, ivi inclusa la normativa regionale relativa al consumo di suolo;</a:t>
                      </a:r>
                      <a:endParaRPr lang="it-IT" sz="14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25000"/>
                        </a:lnSpc>
                        <a:spcAft>
                          <a:spcPts val="800"/>
                        </a:spcAft>
                      </a:pPr>
                      <a:r>
                        <a:rPr lang="it-IT" sz="1200" dirty="0">
                          <a:effectLst/>
                          <a:latin typeface="Century Gothic" panose="020B0502020202020204" pitchFamily="34" charset="0"/>
                          <a:ea typeface="Times New Roman" panose="02020603050405020304" pitchFamily="18" charset="0"/>
                          <a:cs typeface="Calibri Light" panose="020F0302020204030204" pitchFamily="34" charset="0"/>
                        </a:rPr>
                        <a:t>- Rispetto degli specifici elementi di valutazione e di mitigazione indicati nel Rapporto VAS con riferimento al criterio DNSH. </a:t>
                      </a:r>
                      <a:endParaRPr lang="it-IT" sz="14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25000"/>
                        </a:lnSpc>
                        <a:spcAft>
                          <a:spcPts val="800"/>
                        </a:spcAft>
                      </a:pPr>
                      <a:r>
                        <a:rPr lang="it-IT" sz="1200" dirty="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Nel caso l’intervento preveda l’acquisto di arredi interni, rispetto dei Criteri Ambientali Minimi (CAM) arredi;</a:t>
                      </a:r>
                      <a:endParaRPr lang="it-IT" sz="14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25000"/>
                        </a:lnSpc>
                        <a:spcAft>
                          <a:spcPts val="800"/>
                        </a:spcAft>
                      </a:pPr>
                      <a:r>
                        <a:rPr lang="it-IT" sz="1200" dirty="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Nel caso di interventi per le infrastrutture della mobilità ciclistica: </a:t>
                      </a:r>
                      <a:endParaRPr lang="it-IT"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25000"/>
                        </a:lnSpc>
                        <a:buFont typeface="Wingdings" panose="05000000000000000000" pitchFamily="2" charset="2"/>
                        <a:buChar char=""/>
                      </a:pPr>
                      <a:r>
                        <a:rPr lang="it-IT" sz="1200" dirty="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coerenza con la programmazione regionale e locale in materia di mobilità;</a:t>
                      </a:r>
                      <a:endParaRPr lang="it-IT"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25000"/>
                        </a:lnSpc>
                        <a:buFont typeface="Wingdings" panose="05000000000000000000" pitchFamily="2" charset="2"/>
                        <a:buChar char=""/>
                      </a:pPr>
                      <a:r>
                        <a:rPr lang="it-IT" sz="1200" dirty="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intervento che garantisce la connessione con la rete ciclabile esistente;</a:t>
                      </a:r>
                      <a:endParaRPr lang="it-IT"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25000"/>
                        </a:lnSpc>
                        <a:buFont typeface="Wingdings" panose="05000000000000000000" pitchFamily="2" charset="2"/>
                        <a:buChar char=""/>
                      </a:pPr>
                      <a:r>
                        <a:rPr lang="it-IT" sz="1200" dirty="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intervento che garantisce la connettività della rete ecologica tramite interventi di deframmentazione, ove coerente;</a:t>
                      </a:r>
                      <a:endParaRPr lang="it-IT"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25000"/>
                        </a:lnSpc>
                        <a:buFont typeface="Wingdings" panose="05000000000000000000" pitchFamily="2" charset="2"/>
                        <a:buChar char=""/>
                      </a:pPr>
                      <a:r>
                        <a:rPr lang="it-IT" sz="1200" dirty="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Intervento che garantisce la permeabilità del suolo.</a:t>
                      </a:r>
                    </a:p>
                    <a:p>
                      <a:pPr marL="0" lvl="0" indent="0" algn="just">
                        <a:lnSpc>
                          <a:spcPct val="125000"/>
                        </a:lnSpc>
                        <a:buFont typeface="Wingdings" panose="05000000000000000000" pitchFamily="2" charset="2"/>
                        <a:buNone/>
                      </a:pPr>
                      <a:endParaRPr lang="it-IT" sz="1200" dirty="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98755" algn="just">
                        <a:lnSpc>
                          <a:spcPct val="125000"/>
                        </a:lnSpc>
                      </a:pPr>
                      <a:endParaRPr lang="it-IT" sz="1200" dirty="0">
                        <a:effectLst/>
                        <a:latin typeface="Century Gothic" panose="020B0502020202020204" pitchFamily="34" charset="0"/>
                        <a:ea typeface="Times New Roman" panose="02020603050405020304" pitchFamily="18" charset="0"/>
                        <a:cs typeface="Calibri Light" panose="020F0302020204030204" pitchFamily="34" charset="0"/>
                      </a:endParaRPr>
                    </a:p>
                    <a:p>
                      <a:pPr marL="198755" algn="just">
                        <a:lnSpc>
                          <a:spcPct val="125000"/>
                        </a:lnSpc>
                      </a:pPr>
                      <a:r>
                        <a:rPr lang="it-IT" sz="1200" dirty="0">
                          <a:effectLst/>
                          <a:latin typeface="Century Gothic" panose="020B0502020202020204" pitchFamily="34" charset="0"/>
                          <a:ea typeface="Times New Roman" panose="02020603050405020304" pitchFamily="18" charset="0"/>
                          <a:cs typeface="Calibri Light" panose="020F0302020204030204" pitchFamily="34" charset="0"/>
                        </a:rPr>
                        <a:t>- Qualità tecnica e completezza del progetto; </a:t>
                      </a:r>
                      <a:endParaRPr lang="it-IT"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198755" algn="just">
                        <a:lnSpc>
                          <a:spcPct val="125000"/>
                        </a:lnSpc>
                        <a:spcAft>
                          <a:spcPts val="800"/>
                        </a:spcAft>
                      </a:pPr>
                      <a:r>
                        <a:rPr lang="it-IT" sz="1200" dirty="0">
                          <a:effectLst/>
                          <a:latin typeface="Century Gothic" panose="020B0502020202020204" pitchFamily="34" charset="0"/>
                          <a:ea typeface="Times New Roman" panose="02020603050405020304" pitchFamily="18" charset="0"/>
                          <a:cs typeface="Calibri Light" panose="020F0302020204030204" pitchFamily="34" charset="0"/>
                        </a:rPr>
                        <a:t>- Coerenza dell’operazione, e del relativo importo, con quanto previsto nella Strategia Definitiva approvata ed allegata alla Convenzione;</a:t>
                      </a:r>
                      <a:endParaRPr lang="it-IT"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45197010"/>
                  </a:ext>
                </a:extLst>
              </a:tr>
            </a:tbl>
          </a:graphicData>
        </a:graphic>
      </p:graphicFrame>
      <p:sp>
        <p:nvSpPr>
          <p:cNvPr id="4" name="Rettangolo 3">
            <a:extLst>
              <a:ext uri="{FF2B5EF4-FFF2-40B4-BE49-F238E27FC236}">
                <a16:creationId xmlns:a16="http://schemas.microsoft.com/office/drawing/2014/main" id="{851C416A-3DF9-FEA7-B1BF-8627BE49EE82}"/>
              </a:ext>
            </a:extLst>
          </p:cNvPr>
          <p:cNvSpPr/>
          <p:nvPr/>
        </p:nvSpPr>
        <p:spPr>
          <a:xfrm>
            <a:off x="934941" y="1156110"/>
            <a:ext cx="9458739" cy="373820"/>
          </a:xfrm>
          <a:prstGeom prst="rect">
            <a:avLst/>
          </a:prstGeom>
        </p:spPr>
        <p:txBody>
          <a:bodyPr wrap="square">
            <a:spAutoFit/>
          </a:bodyPr>
          <a:lstStyle/>
          <a:p>
            <a:pPr>
              <a:lnSpc>
                <a:spcPct val="125000"/>
              </a:lnSpc>
              <a:spcAft>
                <a:spcPts val="800"/>
              </a:spcAft>
            </a:pPr>
            <a:r>
              <a:rPr lang="it-IT" sz="1600" b="1" dirty="0">
                <a:latin typeface="Montserrat" panose="00000500000000000000" pitchFamily="2" charset="0"/>
                <a:ea typeface="Times New Roman" panose="02020603050405020304" pitchFamily="18" charset="0"/>
                <a:cs typeface="Calibri Light" panose="020F0302020204030204" pitchFamily="34" charset="0"/>
              </a:rPr>
              <a:t>4. Interventi di riqualificazione degli spazi aperti </a:t>
            </a:r>
            <a:r>
              <a:rPr lang="it-IT" sz="1200" b="1" dirty="0">
                <a:latin typeface="Montserrat" panose="00000500000000000000" pitchFamily="2" charset="0"/>
                <a:ea typeface="Times New Roman" panose="02020603050405020304" pitchFamily="18" charset="0"/>
                <a:cs typeface="Calibri Light" panose="020F0302020204030204" pitchFamily="34" charset="0"/>
              </a:rPr>
              <a:t>(piazze, parcheggi, strade, mobilità sostenibile)</a:t>
            </a:r>
          </a:p>
        </p:txBody>
      </p:sp>
    </p:spTree>
    <p:extLst>
      <p:ext uri="{BB962C8B-B14F-4D97-AF65-F5344CB8AC3E}">
        <p14:creationId xmlns:p14="http://schemas.microsoft.com/office/powerpoint/2010/main" val="2714823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a:extLst>
              <a:ext uri="{FF2B5EF4-FFF2-40B4-BE49-F238E27FC236}">
                <a16:creationId xmlns:a16="http://schemas.microsoft.com/office/drawing/2014/main" id="{C1A2D928-3BB7-4475-AD8A-71275ACF7BEB}"/>
              </a:ext>
            </a:extLst>
          </p:cNvPr>
          <p:cNvSpPr txBox="1"/>
          <p:nvPr/>
        </p:nvSpPr>
        <p:spPr>
          <a:xfrm>
            <a:off x="9982201" y="6581003"/>
            <a:ext cx="581891" cy="276999"/>
          </a:xfrm>
          <a:prstGeom prst="rect">
            <a:avLst/>
          </a:prstGeom>
          <a:noFill/>
        </p:spPr>
        <p:txBody>
          <a:bodyPr wrap="square" rtlCol="0">
            <a:spAutoFit/>
          </a:bodyPr>
          <a:lstStyle/>
          <a:p>
            <a:r>
              <a:rPr lang="it-IT" sz="1200" b="1" dirty="0">
                <a:solidFill>
                  <a:schemeClr val="bg1"/>
                </a:solidFill>
                <a:latin typeface="Helvetica" panose="020B0604020202020204" pitchFamily="34" charset="0"/>
                <a:cs typeface="Helvetica" panose="020B0604020202020204" pitchFamily="34" charset="0"/>
              </a:rPr>
              <a:t>17</a:t>
            </a:r>
          </a:p>
        </p:txBody>
      </p:sp>
      <p:sp>
        <p:nvSpPr>
          <p:cNvPr id="7" name="Slide Number Placeholder 2">
            <a:extLst>
              <a:ext uri="{FF2B5EF4-FFF2-40B4-BE49-F238E27FC236}">
                <a16:creationId xmlns:a16="http://schemas.microsoft.com/office/drawing/2014/main" id="{BBABD73E-734C-4AEB-BAEA-397F231CAD2A}"/>
              </a:ext>
            </a:extLst>
          </p:cNvPr>
          <p:cNvSpPr>
            <a:spLocks noGrp="1"/>
          </p:cNvSpPr>
          <p:nvPr>
            <p:ph type="sldNum" sz="quarter" idx="12"/>
          </p:nvPr>
        </p:nvSpPr>
        <p:spPr>
          <a:xfrm>
            <a:off x="8737600" y="6356351"/>
            <a:ext cx="2844800" cy="365125"/>
          </a:xfrm>
        </p:spPr>
        <p:txBody>
          <a:bodyPr/>
          <a:lstStyle/>
          <a:p>
            <a:fld id="{49BB6CCB-ABA9-DF47-8B77-5ED46CF7886A}" type="slidenum">
              <a:rPr lang="it-IT" b="1" smtClean="0">
                <a:solidFill>
                  <a:srgbClr val="008341"/>
                </a:solidFill>
                <a:latin typeface="Montserrat" pitchFamily="2" charset="77"/>
                <a:ea typeface="Roboto" panose="02000000000000000000" pitchFamily="2" charset="0"/>
              </a:rPr>
              <a:t>14</a:t>
            </a:fld>
            <a:endParaRPr lang="it-IT" b="1" dirty="0">
              <a:solidFill>
                <a:srgbClr val="008341"/>
              </a:solidFill>
              <a:latin typeface="Montserrat" pitchFamily="2" charset="77"/>
              <a:ea typeface="Roboto" panose="02000000000000000000" pitchFamily="2" charset="0"/>
            </a:endParaRPr>
          </a:p>
        </p:txBody>
      </p:sp>
      <p:sp>
        <p:nvSpPr>
          <p:cNvPr id="8" name="Titolo 1">
            <a:extLst>
              <a:ext uri="{FF2B5EF4-FFF2-40B4-BE49-F238E27FC236}">
                <a16:creationId xmlns:a16="http://schemas.microsoft.com/office/drawing/2014/main" id="{C70A5850-017A-4F30-ABCE-2AAE74CE36A5}"/>
              </a:ext>
            </a:extLst>
          </p:cNvPr>
          <p:cNvSpPr txBox="1">
            <a:spLocks/>
          </p:cNvSpPr>
          <p:nvPr/>
        </p:nvSpPr>
        <p:spPr>
          <a:xfrm>
            <a:off x="833121" y="196153"/>
            <a:ext cx="9560559" cy="660503"/>
          </a:xfrm>
          <a:prstGeom prst="rect">
            <a:avLst/>
          </a:prstGeom>
          <a:solidFill>
            <a:srgbClr val="00B050"/>
          </a:solidFill>
        </p:spPr>
        <p:txBody>
          <a:bodyPr vert="horz" lIns="121920" tIns="60960" rIns="121920" bIns="6096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609585">
              <a:defRPr/>
            </a:pPr>
            <a:r>
              <a:rPr lang="it-IT" sz="2400" b="1" dirty="0">
                <a:solidFill>
                  <a:schemeClr val="bg1"/>
                </a:solidFill>
                <a:latin typeface="Montserrat" pitchFamily="2" charset="77"/>
                <a:ea typeface="Roboto" panose="02000000000000000000" pitchFamily="2" charset="0"/>
              </a:rPr>
              <a:t>Proposta criteri di selezione per le operazioni FESR</a:t>
            </a:r>
          </a:p>
        </p:txBody>
      </p:sp>
      <p:sp>
        <p:nvSpPr>
          <p:cNvPr id="3" name="Rettangolo 2">
            <a:extLst>
              <a:ext uri="{FF2B5EF4-FFF2-40B4-BE49-F238E27FC236}">
                <a16:creationId xmlns:a16="http://schemas.microsoft.com/office/drawing/2014/main" id="{B4528032-CB20-44E7-AB27-CCB6A13B2795}"/>
              </a:ext>
            </a:extLst>
          </p:cNvPr>
          <p:cNvSpPr/>
          <p:nvPr/>
        </p:nvSpPr>
        <p:spPr>
          <a:xfrm>
            <a:off x="-98697" y="5824065"/>
            <a:ext cx="9560559" cy="410690"/>
          </a:xfrm>
          <a:prstGeom prst="rect">
            <a:avLst/>
          </a:prstGeom>
        </p:spPr>
        <p:txBody>
          <a:bodyPr wrap="square">
            <a:spAutoFit/>
          </a:bodyPr>
          <a:lstStyle/>
          <a:p>
            <a:pPr>
              <a:lnSpc>
                <a:spcPct val="125000"/>
              </a:lnSpc>
              <a:spcAft>
                <a:spcPts val="800"/>
              </a:spcAft>
            </a:pPr>
            <a:r>
              <a:rPr lang="it-IT" b="1" dirty="0">
                <a:latin typeface="Century Gothic" panose="020B0502020202020204" pitchFamily="34" charset="0"/>
                <a:ea typeface="Times New Roman" panose="02020603050405020304" pitchFamily="18" charset="0"/>
                <a:cs typeface="Calibri Light" panose="020F0302020204030204" pitchFamily="34" charset="0"/>
              </a:rPr>
              <a:t>5. “</a:t>
            </a:r>
            <a:endParaRPr lang="it-IT" sz="1400" dirty="0">
              <a:effectLst/>
              <a:latin typeface="Calibri" panose="020F0502020204030204" pitchFamily="34" charset="0"/>
              <a:ea typeface="Times New Roman" panose="02020603050405020304" pitchFamily="18" charset="0"/>
              <a:cs typeface="Times New Roman" panose="02020603050405020304" pitchFamily="18" charset="0"/>
            </a:endParaRPr>
          </a:p>
        </p:txBody>
      </p:sp>
      <p:graphicFrame>
        <p:nvGraphicFramePr>
          <p:cNvPr id="4" name="Tabella 3">
            <a:extLst>
              <a:ext uri="{FF2B5EF4-FFF2-40B4-BE49-F238E27FC236}">
                <a16:creationId xmlns:a16="http://schemas.microsoft.com/office/drawing/2014/main" id="{55080A03-A568-801A-7A0D-591FC9DA69DD}"/>
              </a:ext>
            </a:extLst>
          </p:cNvPr>
          <p:cNvGraphicFramePr>
            <a:graphicFrameLocks noGrp="1"/>
          </p:cNvGraphicFramePr>
          <p:nvPr>
            <p:extLst>
              <p:ext uri="{D42A27DB-BD31-4B8C-83A1-F6EECF244321}">
                <p14:modId xmlns:p14="http://schemas.microsoft.com/office/powerpoint/2010/main" val="354887770"/>
              </p:ext>
            </p:extLst>
          </p:nvPr>
        </p:nvGraphicFramePr>
        <p:xfrm>
          <a:off x="833121" y="1840941"/>
          <a:ext cx="9560559" cy="4570413"/>
        </p:xfrm>
        <a:graphic>
          <a:graphicData uri="http://schemas.openxmlformats.org/drawingml/2006/table">
            <a:tbl>
              <a:tblPr firstRow="1" firstCol="1" bandRow="1"/>
              <a:tblGrid>
                <a:gridCol w="6273073">
                  <a:extLst>
                    <a:ext uri="{9D8B030D-6E8A-4147-A177-3AD203B41FA5}">
                      <a16:colId xmlns:a16="http://schemas.microsoft.com/office/drawing/2014/main" val="1050113961"/>
                    </a:ext>
                  </a:extLst>
                </a:gridCol>
                <a:gridCol w="3287486">
                  <a:extLst>
                    <a:ext uri="{9D8B030D-6E8A-4147-A177-3AD203B41FA5}">
                      <a16:colId xmlns:a16="http://schemas.microsoft.com/office/drawing/2014/main" val="1973793320"/>
                    </a:ext>
                  </a:extLst>
                </a:gridCol>
              </a:tblGrid>
              <a:tr h="230754">
                <a:tc>
                  <a:txBody>
                    <a:bodyPr/>
                    <a:lstStyle/>
                    <a:p>
                      <a:pPr algn="ctr">
                        <a:lnSpc>
                          <a:spcPct val="125000"/>
                        </a:lnSpc>
                        <a:spcAft>
                          <a:spcPts val="800"/>
                        </a:spcAft>
                      </a:pPr>
                      <a:r>
                        <a:rPr lang="it-IT" sz="1400" b="1"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Criteri di ammissibilità specifici</a:t>
                      </a:r>
                      <a:endParaRPr lang="it-IT"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25000"/>
                        </a:lnSpc>
                        <a:spcAft>
                          <a:spcPts val="800"/>
                        </a:spcAft>
                      </a:pPr>
                      <a:r>
                        <a:rPr lang="it-IT" sz="1400" b="1"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Criteri di valutazione</a:t>
                      </a:r>
                      <a:endParaRPr lang="it-IT"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918246670"/>
                  </a:ext>
                </a:extLst>
              </a:tr>
              <a:tr h="4069749">
                <a:tc>
                  <a:txBody>
                    <a:bodyPr/>
                    <a:lstStyle/>
                    <a:p>
                      <a:pPr marL="342900" lvl="0" indent="-342900" algn="just">
                        <a:lnSpc>
                          <a:spcPct val="125000"/>
                        </a:lnSpc>
                        <a:buFont typeface="Calibri Light" panose="020F0302020204030204" pitchFamily="34" charset="0"/>
                        <a:buChar char="-"/>
                      </a:pPr>
                      <a:endParaRPr lang="it-IT" sz="1200" dirty="0">
                        <a:effectLst/>
                        <a:latin typeface="Century Gothic" panose="020B0502020202020204" pitchFamily="34" charset="0"/>
                        <a:ea typeface="Calibri" panose="020F0502020204030204" pitchFamily="34" charset="0"/>
                        <a:cs typeface="Calibri" panose="020F0502020204030204" pitchFamily="34" charset="0"/>
                      </a:endParaRPr>
                    </a:p>
                    <a:p>
                      <a:pPr marL="182563" lvl="0" indent="-160338" algn="just">
                        <a:lnSpc>
                          <a:spcPct val="125000"/>
                        </a:lnSpc>
                        <a:buFont typeface="Calibri Light" panose="020F0302020204030204" pitchFamily="34" charset="0"/>
                        <a:buChar char="-"/>
                      </a:pPr>
                      <a:r>
                        <a:rPr lang="it-IT" sz="1200" dirty="0">
                          <a:effectLst/>
                          <a:latin typeface="Century Gothic" panose="020B0502020202020204" pitchFamily="34" charset="0"/>
                          <a:ea typeface="Calibri" panose="020F0502020204030204" pitchFamily="34" charset="0"/>
                          <a:cs typeface="Calibri" panose="020F0502020204030204" pitchFamily="34" charset="0"/>
                        </a:rPr>
                        <a:t>Coerenza con la strategia nazionale per il verde urbano;</a:t>
                      </a:r>
                      <a:endParaRPr lang="it-IT" sz="1400" dirty="0">
                        <a:effectLst/>
                        <a:latin typeface="Calibri" panose="020F0502020204030204" pitchFamily="34" charset="0"/>
                        <a:ea typeface="Calibri" panose="020F0502020204030204" pitchFamily="34" charset="0"/>
                        <a:cs typeface="CenturyGothic"/>
                      </a:endParaRPr>
                    </a:p>
                    <a:p>
                      <a:pPr marL="182563" lvl="0" indent="-160338" algn="just">
                        <a:lnSpc>
                          <a:spcPct val="125000"/>
                        </a:lnSpc>
                        <a:buFont typeface="Calibri Light" panose="020F0302020204030204" pitchFamily="34" charset="0"/>
                        <a:buChar char="-"/>
                      </a:pPr>
                      <a:r>
                        <a:rPr lang="it-IT" sz="1200" dirty="0">
                          <a:effectLst/>
                          <a:latin typeface="Century Gothic" panose="020B0502020202020204" pitchFamily="34" charset="0"/>
                          <a:ea typeface="Calibri" panose="020F0502020204030204" pitchFamily="34" charset="0"/>
                          <a:cs typeface="Calibri" panose="020F0502020204030204" pitchFamily="34" charset="0"/>
                        </a:rPr>
                        <a:t>Coerenza con il Piano di Indirizzo Forestale in ragione della tipologia di intervento e della sua localizzazione;</a:t>
                      </a:r>
                      <a:endParaRPr lang="it-IT" sz="1400" dirty="0">
                        <a:effectLst/>
                        <a:latin typeface="Calibri" panose="020F0502020204030204" pitchFamily="34" charset="0"/>
                        <a:ea typeface="Calibri" panose="020F0502020204030204" pitchFamily="34" charset="0"/>
                        <a:cs typeface="CenturyGothic"/>
                      </a:endParaRPr>
                    </a:p>
                    <a:p>
                      <a:pPr marL="182563" lvl="0" indent="-160338" algn="just">
                        <a:lnSpc>
                          <a:spcPct val="125000"/>
                        </a:lnSpc>
                        <a:buFont typeface="Calibri Light" panose="020F0302020204030204" pitchFamily="34" charset="0"/>
                        <a:buChar char="-"/>
                      </a:pPr>
                      <a:r>
                        <a:rPr lang="it-IT" sz="1200" dirty="0">
                          <a:effectLst/>
                          <a:latin typeface="Century Gothic" panose="020B0502020202020204" pitchFamily="34" charset="0"/>
                          <a:ea typeface="Calibri" panose="020F0502020204030204" pitchFamily="34" charset="0"/>
                          <a:cs typeface="Calibri" panose="020F0502020204030204" pitchFamily="34" charset="0"/>
                        </a:rPr>
                        <a:t>Rispetto dei Criteri Ambientali Minimi (CAM) per il verde pubblico (DM 10 marzo 2020) e per l’arredo urbano (DM 5 febbraio 2015), qualora l’intervento preveda anche l’acquisto di arredo urbano;</a:t>
                      </a:r>
                      <a:endParaRPr lang="it-IT" sz="1400" dirty="0">
                        <a:effectLst/>
                        <a:latin typeface="Calibri" panose="020F0502020204030204" pitchFamily="34" charset="0"/>
                        <a:ea typeface="Calibri" panose="020F0502020204030204" pitchFamily="34" charset="0"/>
                        <a:cs typeface="CenturyGothic"/>
                      </a:endParaRPr>
                    </a:p>
                    <a:p>
                      <a:pPr marL="182563" lvl="0" indent="-160338" algn="just">
                        <a:lnSpc>
                          <a:spcPct val="125000"/>
                        </a:lnSpc>
                        <a:buFont typeface="Calibri Light" panose="020F0302020204030204" pitchFamily="34" charset="0"/>
                        <a:buChar char="-"/>
                      </a:pPr>
                      <a:r>
                        <a:rPr lang="it-IT" sz="1200" dirty="0">
                          <a:effectLst/>
                          <a:latin typeface="Century Gothic" panose="020B0502020202020204" pitchFamily="34" charset="0"/>
                          <a:ea typeface="Calibri" panose="020F0502020204030204" pitchFamily="34" charset="0"/>
                          <a:cs typeface="Calibri" panose="020F0502020204030204" pitchFamily="34" charset="0"/>
                        </a:rPr>
                        <a:t>Adozione dei criteri premiali previsti dal CAM edilizia in riferimento all'utilizzo di macchinari e attrezzature a basso impatto ambientale (batterie o altre tecnologie che riducono i consumi energetici e le emissioni);</a:t>
                      </a:r>
                      <a:endParaRPr lang="it-IT" sz="1400" dirty="0">
                        <a:effectLst/>
                        <a:latin typeface="Calibri" panose="020F0502020204030204" pitchFamily="34" charset="0"/>
                        <a:ea typeface="Calibri" panose="020F0502020204030204" pitchFamily="34" charset="0"/>
                        <a:cs typeface="CenturyGothic"/>
                      </a:endParaRPr>
                    </a:p>
                    <a:p>
                      <a:pPr marL="182563" lvl="0" indent="-160338" algn="just">
                        <a:lnSpc>
                          <a:spcPct val="125000"/>
                        </a:lnSpc>
                        <a:buFont typeface="Calibri Light" panose="020F0302020204030204" pitchFamily="34" charset="0"/>
                        <a:buChar char="-"/>
                      </a:pPr>
                      <a:r>
                        <a:rPr lang="it-IT" sz="1200" dirty="0">
                          <a:effectLst/>
                          <a:latin typeface="Century Gothic" panose="020B0502020202020204" pitchFamily="34" charset="0"/>
                          <a:ea typeface="Calibri" panose="020F0502020204030204" pitchFamily="34" charset="0"/>
                          <a:cs typeface="Calibri" panose="020F0502020204030204" pitchFamily="34" charset="0"/>
                        </a:rPr>
                        <a:t>Esclusione dell’impiego delle specie alloctone incluse nella lista nera approvata con DGR 2658/2019, utilizzando specie autoctone alternative;</a:t>
                      </a:r>
                      <a:endParaRPr lang="it-IT" sz="1400" dirty="0">
                        <a:effectLst/>
                        <a:latin typeface="Calibri" panose="020F0502020204030204" pitchFamily="34" charset="0"/>
                        <a:ea typeface="Calibri" panose="020F0502020204030204" pitchFamily="34" charset="0"/>
                        <a:cs typeface="CenturyGothic"/>
                      </a:endParaRPr>
                    </a:p>
                    <a:p>
                      <a:pPr marL="182563" lvl="0" indent="-160338" algn="just">
                        <a:lnSpc>
                          <a:spcPct val="125000"/>
                        </a:lnSpc>
                        <a:buFont typeface="Calibri Light" panose="020F0302020204030204" pitchFamily="34" charset="0"/>
                        <a:buChar char="-"/>
                      </a:pPr>
                      <a:r>
                        <a:rPr lang="it-IT" sz="1200" dirty="0">
                          <a:effectLst/>
                          <a:latin typeface="Century Gothic" panose="020B0502020202020204" pitchFamily="34" charset="0"/>
                          <a:ea typeface="Calibri" panose="020F0502020204030204" pitchFamily="34" charset="0"/>
                          <a:cs typeface="Calibri" panose="020F0502020204030204" pitchFamily="34" charset="0"/>
                        </a:rPr>
                        <a:t>In caso di forestazione (nuovo bosco ai sensi della l.r.31/2008), utilizzo di essenze arboree e arbustive autoctone;</a:t>
                      </a:r>
                      <a:endParaRPr lang="it-IT" sz="1400" dirty="0">
                        <a:effectLst/>
                        <a:latin typeface="Calibri" panose="020F0502020204030204" pitchFamily="34" charset="0"/>
                        <a:ea typeface="Calibri" panose="020F0502020204030204" pitchFamily="34" charset="0"/>
                        <a:cs typeface="CenturyGothic"/>
                      </a:endParaRPr>
                    </a:p>
                    <a:p>
                      <a:pPr marL="182563" lvl="0" indent="-160338" algn="just">
                        <a:lnSpc>
                          <a:spcPct val="125000"/>
                        </a:lnSpc>
                        <a:buFont typeface="Calibri Light" panose="020F0302020204030204" pitchFamily="34" charset="0"/>
                        <a:buChar char="-"/>
                      </a:pPr>
                      <a:r>
                        <a:rPr lang="it-IT" sz="1200" dirty="0">
                          <a:effectLst/>
                          <a:latin typeface="Century Gothic" panose="020B0502020202020204" pitchFamily="34" charset="0"/>
                          <a:ea typeface="Calibri" panose="020F0502020204030204" pitchFamily="34" charset="0"/>
                          <a:cs typeface="Calibri" panose="020F0502020204030204" pitchFamily="34" charset="0"/>
                        </a:rPr>
                        <a:t>Presenza di un piano di gestione del verde che preveda almeno 5 anni di interventi necessari per garantire la riuscita/l’affrancamento degli impianti a verde/vegetali; </a:t>
                      </a:r>
                      <a:endParaRPr lang="it-IT" sz="1400" dirty="0">
                        <a:effectLst/>
                        <a:latin typeface="Calibri" panose="020F0502020204030204" pitchFamily="34" charset="0"/>
                        <a:ea typeface="Calibri" panose="020F0502020204030204" pitchFamily="34" charset="0"/>
                        <a:cs typeface="CenturyGothic"/>
                      </a:endParaRPr>
                    </a:p>
                    <a:p>
                      <a:pPr marL="182563" lvl="0" indent="-160338" algn="just">
                        <a:lnSpc>
                          <a:spcPct val="125000"/>
                        </a:lnSpc>
                        <a:spcAft>
                          <a:spcPts val="800"/>
                        </a:spcAft>
                        <a:buFont typeface="Calibri Light" panose="020F0302020204030204" pitchFamily="34" charset="0"/>
                        <a:buChar char="-"/>
                      </a:pPr>
                      <a:r>
                        <a:rPr lang="it-IT" sz="1200" dirty="0">
                          <a:effectLst/>
                          <a:latin typeface="Century Gothic" panose="020B0502020202020204" pitchFamily="34" charset="0"/>
                          <a:ea typeface="Calibri" panose="020F0502020204030204" pitchFamily="34" charset="0"/>
                          <a:cs typeface="Calibri" panose="020F0502020204030204" pitchFamily="34" charset="0"/>
                        </a:rPr>
                        <a:t>Rispetto degli specifici elementi di valutazione e di mitigazione indicati nel Rapporto VAS con riferimento al criterio DNSH. </a:t>
                      </a:r>
                      <a:endParaRPr lang="it-IT"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just">
                        <a:lnSpc>
                          <a:spcPct val="125000"/>
                        </a:lnSpc>
                        <a:buFont typeface="Calibri Light" panose="020F0302020204030204" pitchFamily="34" charset="0"/>
                        <a:buChar char="-"/>
                      </a:pPr>
                      <a:endParaRPr lang="it-IT" sz="1200" dirty="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endParaRPr>
                    </a:p>
                    <a:p>
                      <a:pPr marL="182563" lvl="0" indent="-160338" algn="just">
                        <a:lnSpc>
                          <a:spcPct val="125000"/>
                        </a:lnSpc>
                        <a:buFont typeface="Calibri Light" panose="020F0302020204030204" pitchFamily="34" charset="0"/>
                        <a:buChar char="-"/>
                      </a:pPr>
                      <a:r>
                        <a:rPr lang="it-IT" sz="1200" dirty="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Qualità tecnica e completezza del progetto;</a:t>
                      </a:r>
                      <a:endParaRPr lang="it-IT" sz="1400" dirty="0">
                        <a:effectLst/>
                        <a:latin typeface="Calibri" panose="020F0502020204030204" pitchFamily="34" charset="0"/>
                        <a:ea typeface="Calibri" panose="020F0502020204030204" pitchFamily="34" charset="0"/>
                        <a:cs typeface="CenturyGothic"/>
                      </a:endParaRPr>
                    </a:p>
                    <a:p>
                      <a:pPr marL="182563" lvl="0" indent="-160338" algn="just">
                        <a:lnSpc>
                          <a:spcPct val="125000"/>
                        </a:lnSpc>
                        <a:buFont typeface="Calibri Light" panose="020F0302020204030204" pitchFamily="34" charset="0"/>
                        <a:buChar char="-"/>
                      </a:pPr>
                      <a:r>
                        <a:rPr lang="it-IT" sz="1200" dirty="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Coerenza dell’operazione, e del relativo importo, con quanto previsto nella Strategia Definitiva approvata ed allegata alla Convenzione; </a:t>
                      </a:r>
                      <a:endParaRPr lang="it-IT" sz="1400" dirty="0">
                        <a:effectLst/>
                        <a:latin typeface="Calibri" panose="020F0502020204030204" pitchFamily="34" charset="0"/>
                        <a:ea typeface="Calibri" panose="020F0502020204030204" pitchFamily="34" charset="0"/>
                        <a:cs typeface="CenturyGothic"/>
                      </a:endParaRPr>
                    </a:p>
                    <a:p>
                      <a:pPr marL="182563" lvl="0" indent="-160338" algn="just">
                        <a:lnSpc>
                          <a:spcPct val="125000"/>
                        </a:lnSpc>
                        <a:buFont typeface="Calibri Light" panose="020F0302020204030204" pitchFamily="34" charset="0"/>
                        <a:buChar char="-"/>
                      </a:pPr>
                      <a:r>
                        <a:rPr lang="it-IT" sz="1200" dirty="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intervento che mira al potenziamento della biodiversità e dei servizi ecosistemici;</a:t>
                      </a:r>
                      <a:endParaRPr lang="it-IT" sz="1400" dirty="0">
                        <a:effectLst/>
                        <a:latin typeface="Calibri" panose="020F0502020204030204" pitchFamily="34" charset="0"/>
                        <a:ea typeface="Calibri" panose="020F0502020204030204" pitchFamily="34" charset="0"/>
                        <a:cs typeface="CenturyGothic"/>
                      </a:endParaRPr>
                    </a:p>
                    <a:p>
                      <a:pPr marL="182563" lvl="0" indent="-160338" algn="just">
                        <a:lnSpc>
                          <a:spcPct val="125000"/>
                        </a:lnSpc>
                        <a:spcAft>
                          <a:spcPts val="800"/>
                        </a:spcAft>
                        <a:buFont typeface="Calibri Light" panose="020F0302020204030204" pitchFamily="34" charset="0"/>
                        <a:buChar char="-"/>
                      </a:pPr>
                      <a:r>
                        <a:rPr lang="it-IT" sz="1200" dirty="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intervento che preveda mosaici di habitat (comprensivi di alberi, arbusti e prati fioriti, piccole zone umide e/o raccolte di acque) che favoriscano una connettività funzionale anche alla presenza di avifauna ed impollinatori selvatici, scegliendo specie che garantiscano nel tempo un’alternanza del periodo di fioritura;</a:t>
                      </a:r>
                      <a:endParaRPr lang="it-IT" sz="1400" dirty="0">
                        <a:effectLst/>
                        <a:latin typeface="Calibri" panose="020F0502020204030204" pitchFamily="34" charset="0"/>
                        <a:ea typeface="Calibri" panose="020F0502020204030204" pitchFamily="34" charset="0"/>
                        <a:cs typeface="CenturyGothic"/>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71989302"/>
                  </a:ext>
                </a:extLst>
              </a:tr>
            </a:tbl>
          </a:graphicData>
        </a:graphic>
      </p:graphicFrame>
      <p:sp>
        <p:nvSpPr>
          <p:cNvPr id="2" name="Rettangolo 1">
            <a:extLst>
              <a:ext uri="{FF2B5EF4-FFF2-40B4-BE49-F238E27FC236}">
                <a16:creationId xmlns:a16="http://schemas.microsoft.com/office/drawing/2014/main" id="{A27902E2-2E65-8AE5-465C-8681F0EB4745}"/>
              </a:ext>
            </a:extLst>
          </p:cNvPr>
          <p:cNvSpPr/>
          <p:nvPr/>
        </p:nvSpPr>
        <p:spPr>
          <a:xfrm>
            <a:off x="934941" y="1156110"/>
            <a:ext cx="9458739" cy="646459"/>
          </a:xfrm>
          <a:prstGeom prst="rect">
            <a:avLst/>
          </a:prstGeom>
        </p:spPr>
        <p:txBody>
          <a:bodyPr wrap="square">
            <a:spAutoFit/>
          </a:bodyPr>
          <a:lstStyle/>
          <a:p>
            <a:pPr marL="269875" indent="-269875">
              <a:lnSpc>
                <a:spcPct val="125000"/>
              </a:lnSpc>
              <a:spcAft>
                <a:spcPts val="800"/>
              </a:spcAft>
            </a:pPr>
            <a:r>
              <a:rPr lang="it-IT" sz="1600" b="1" dirty="0">
                <a:latin typeface="Montserrat" panose="00000500000000000000" pitchFamily="2" charset="0"/>
                <a:ea typeface="Times New Roman" panose="02020603050405020304" pitchFamily="18" charset="0"/>
                <a:cs typeface="Calibri Light" panose="020F0302020204030204" pitchFamily="34" charset="0"/>
              </a:rPr>
              <a:t>5. Interventi di potenziamento delle dotazioni naturali degli spazi pubblici </a:t>
            </a:r>
            <a:r>
              <a:rPr lang="it-IT" sz="1400" b="1" dirty="0">
                <a:latin typeface="Montserrat" panose="00000500000000000000" pitchFamily="2" charset="0"/>
                <a:ea typeface="Times New Roman" panose="02020603050405020304" pitchFamily="18" charset="0"/>
                <a:cs typeface="Calibri Light" panose="020F0302020204030204" pitchFamily="34" charset="0"/>
              </a:rPr>
              <a:t>(manutenzione ed ampliamento del verde urbano)</a:t>
            </a:r>
          </a:p>
        </p:txBody>
      </p:sp>
    </p:spTree>
    <p:extLst>
      <p:ext uri="{BB962C8B-B14F-4D97-AF65-F5344CB8AC3E}">
        <p14:creationId xmlns:p14="http://schemas.microsoft.com/office/powerpoint/2010/main" val="9060752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a:extLst>
              <a:ext uri="{FF2B5EF4-FFF2-40B4-BE49-F238E27FC236}">
                <a16:creationId xmlns:a16="http://schemas.microsoft.com/office/drawing/2014/main" id="{C1A2D928-3BB7-4475-AD8A-71275ACF7BEB}"/>
              </a:ext>
            </a:extLst>
          </p:cNvPr>
          <p:cNvSpPr txBox="1"/>
          <p:nvPr/>
        </p:nvSpPr>
        <p:spPr>
          <a:xfrm>
            <a:off x="9982201" y="6581003"/>
            <a:ext cx="581891" cy="276999"/>
          </a:xfrm>
          <a:prstGeom prst="rect">
            <a:avLst/>
          </a:prstGeom>
          <a:noFill/>
        </p:spPr>
        <p:txBody>
          <a:bodyPr wrap="square" rtlCol="0">
            <a:spAutoFit/>
          </a:bodyPr>
          <a:lstStyle/>
          <a:p>
            <a:r>
              <a:rPr lang="it-IT" sz="1200" b="1" dirty="0">
                <a:solidFill>
                  <a:schemeClr val="bg1"/>
                </a:solidFill>
                <a:latin typeface="Helvetica" panose="020B0604020202020204" pitchFamily="34" charset="0"/>
                <a:cs typeface="Helvetica" panose="020B0604020202020204" pitchFamily="34" charset="0"/>
              </a:rPr>
              <a:t>17</a:t>
            </a:r>
          </a:p>
        </p:txBody>
      </p:sp>
      <p:sp>
        <p:nvSpPr>
          <p:cNvPr id="7" name="Slide Number Placeholder 2">
            <a:extLst>
              <a:ext uri="{FF2B5EF4-FFF2-40B4-BE49-F238E27FC236}">
                <a16:creationId xmlns:a16="http://schemas.microsoft.com/office/drawing/2014/main" id="{BBABD73E-734C-4AEB-BAEA-397F231CAD2A}"/>
              </a:ext>
            </a:extLst>
          </p:cNvPr>
          <p:cNvSpPr>
            <a:spLocks noGrp="1"/>
          </p:cNvSpPr>
          <p:nvPr>
            <p:ph type="sldNum" sz="quarter" idx="12"/>
          </p:nvPr>
        </p:nvSpPr>
        <p:spPr>
          <a:xfrm>
            <a:off x="8737600" y="6356351"/>
            <a:ext cx="2844800" cy="365125"/>
          </a:xfrm>
        </p:spPr>
        <p:txBody>
          <a:bodyPr/>
          <a:lstStyle/>
          <a:p>
            <a:fld id="{49BB6CCB-ABA9-DF47-8B77-5ED46CF7886A}" type="slidenum">
              <a:rPr lang="it-IT" b="1" smtClean="0">
                <a:solidFill>
                  <a:srgbClr val="008341"/>
                </a:solidFill>
                <a:latin typeface="Montserrat" pitchFamily="2" charset="77"/>
                <a:ea typeface="Roboto" panose="02000000000000000000" pitchFamily="2" charset="0"/>
              </a:rPr>
              <a:t>15</a:t>
            </a:fld>
            <a:endParaRPr lang="it-IT" b="1" dirty="0">
              <a:solidFill>
                <a:srgbClr val="008341"/>
              </a:solidFill>
              <a:latin typeface="Montserrat" pitchFamily="2" charset="77"/>
              <a:ea typeface="Roboto" panose="02000000000000000000" pitchFamily="2" charset="0"/>
            </a:endParaRPr>
          </a:p>
        </p:txBody>
      </p:sp>
      <p:sp>
        <p:nvSpPr>
          <p:cNvPr id="8" name="Titolo 1">
            <a:extLst>
              <a:ext uri="{FF2B5EF4-FFF2-40B4-BE49-F238E27FC236}">
                <a16:creationId xmlns:a16="http://schemas.microsoft.com/office/drawing/2014/main" id="{C70A5850-017A-4F30-ABCE-2AAE74CE36A5}"/>
              </a:ext>
            </a:extLst>
          </p:cNvPr>
          <p:cNvSpPr txBox="1">
            <a:spLocks/>
          </p:cNvSpPr>
          <p:nvPr/>
        </p:nvSpPr>
        <p:spPr>
          <a:xfrm>
            <a:off x="833121" y="196153"/>
            <a:ext cx="9560559" cy="660503"/>
          </a:xfrm>
          <a:prstGeom prst="rect">
            <a:avLst/>
          </a:prstGeom>
          <a:solidFill>
            <a:srgbClr val="00B050"/>
          </a:solidFill>
        </p:spPr>
        <p:txBody>
          <a:bodyPr vert="horz" lIns="121920" tIns="60960" rIns="121920" bIns="6096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609585">
              <a:defRPr/>
            </a:pPr>
            <a:r>
              <a:rPr lang="it-IT" sz="2400" b="1" dirty="0">
                <a:solidFill>
                  <a:schemeClr val="bg1"/>
                </a:solidFill>
                <a:latin typeface="Montserrat" pitchFamily="2" charset="77"/>
                <a:ea typeface="Roboto" panose="02000000000000000000" pitchFamily="2" charset="0"/>
              </a:rPr>
              <a:t>Proposta criteri di selezione per le operazioni FSE+</a:t>
            </a:r>
          </a:p>
        </p:txBody>
      </p:sp>
      <p:sp>
        <p:nvSpPr>
          <p:cNvPr id="2" name="Rettangolo 1">
            <a:extLst>
              <a:ext uri="{FF2B5EF4-FFF2-40B4-BE49-F238E27FC236}">
                <a16:creationId xmlns:a16="http://schemas.microsoft.com/office/drawing/2014/main" id="{CC144E1E-1231-9A54-DAD6-18FA0409BF73}"/>
              </a:ext>
            </a:extLst>
          </p:cNvPr>
          <p:cNvSpPr/>
          <p:nvPr/>
        </p:nvSpPr>
        <p:spPr>
          <a:xfrm>
            <a:off x="807879" y="981075"/>
            <a:ext cx="9585801" cy="5680772"/>
          </a:xfrm>
          <a:prstGeom prst="rect">
            <a:avLst/>
          </a:prstGeom>
          <a:ln>
            <a:solidFill>
              <a:srgbClr val="008341"/>
            </a:solidFill>
          </a:ln>
        </p:spPr>
        <p:style>
          <a:lnRef idx="2">
            <a:schemeClr val="accent1"/>
          </a:lnRef>
          <a:fillRef idx="1">
            <a:schemeClr val="lt1"/>
          </a:fillRef>
          <a:effectRef idx="0">
            <a:schemeClr val="accent1"/>
          </a:effectRef>
          <a:fontRef idx="minor">
            <a:schemeClr val="dk1"/>
          </a:fontRef>
        </p:style>
        <p:txBody>
          <a:bodyPr rtlCol="0" anchor="ctr"/>
          <a:lstStyle/>
          <a:p>
            <a:endParaRPr lang="it-IT" sz="1400" dirty="0">
              <a:latin typeface="Montserrat" panose="00000500000000000000"/>
            </a:endParaRPr>
          </a:p>
          <a:p>
            <a:endParaRPr lang="it-IT" sz="1400" dirty="0">
              <a:latin typeface="Montserrat" panose="00000500000000000000"/>
            </a:endParaRPr>
          </a:p>
          <a:p>
            <a:endParaRPr lang="it-IT" sz="1400" dirty="0">
              <a:latin typeface="Montserrat" panose="00000500000000000000"/>
            </a:endParaRPr>
          </a:p>
          <a:p>
            <a:endParaRPr lang="it-IT" sz="1400" dirty="0">
              <a:latin typeface="Montserrat" panose="00000500000000000000"/>
            </a:endParaRPr>
          </a:p>
          <a:p>
            <a:endParaRPr lang="it-IT" sz="1400" dirty="0">
              <a:latin typeface="Montserrat" panose="00000500000000000000"/>
            </a:endParaRPr>
          </a:p>
          <a:p>
            <a:pPr algn="just">
              <a:spcBef>
                <a:spcPts val="600"/>
              </a:spcBef>
              <a:buClr>
                <a:srgbClr val="00B050"/>
              </a:buClr>
            </a:pPr>
            <a:endParaRPr lang="it-IT" sz="1400" dirty="0">
              <a:solidFill>
                <a:schemeClr val="tx1"/>
              </a:solidFill>
              <a:latin typeface="Montserrat"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1" i="1" u="none" strike="noStrike" kern="1200" cap="none" spc="0" normalizeH="0" baseline="0" noProof="0" dirty="0">
                <a:ln>
                  <a:noFill/>
                </a:ln>
                <a:solidFill>
                  <a:srgbClr val="000000"/>
                </a:solidFill>
                <a:effectLst/>
                <a:uLnTx/>
                <a:uFillTx/>
                <a:latin typeface="Montserrat" panose="00000500000000000000"/>
                <a:ea typeface="+mn-ea"/>
                <a:cs typeface="+mn-cs"/>
              </a:rPr>
              <a:t>Conformità delle proposte</a:t>
            </a:r>
            <a:endParaRPr kumimoji="0" lang="it-IT" sz="1400" b="0" i="1" u="none" strike="noStrike" kern="1200" cap="none" spc="0" normalizeH="0" baseline="0" noProof="0" dirty="0">
              <a:ln>
                <a:noFill/>
              </a:ln>
              <a:solidFill>
                <a:srgbClr val="000000"/>
              </a:solidFill>
              <a:effectLst/>
              <a:uLnTx/>
              <a:uFillTx/>
              <a:latin typeface="Montserrat" panose="00000500000000000000"/>
              <a:ea typeface="+mn-ea"/>
              <a:cs typeface="+mn-cs"/>
            </a:endParaRPr>
          </a:p>
          <a:p>
            <a:pPr marL="104775" marR="0" lvl="0" indent="-1047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it-IT" sz="1400" dirty="0">
                <a:solidFill>
                  <a:prstClr val="black"/>
                </a:solidFill>
                <a:latin typeface="Montserrat" panose="00000500000000000000"/>
              </a:rPr>
              <a:t>rispetto delle modalità di presentazione delle proposte; </a:t>
            </a:r>
          </a:p>
          <a:p>
            <a:pPr marL="104775" marR="0" lvl="0" indent="-1047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it-IT" sz="1400" dirty="0">
                <a:solidFill>
                  <a:prstClr val="black"/>
                </a:solidFill>
                <a:latin typeface="Montserrat" panose="00000500000000000000"/>
              </a:rPr>
              <a:t>completezza e correttezza della documentazione trasmessa; </a:t>
            </a:r>
          </a:p>
          <a:p>
            <a:pPr marL="104775" marR="0" lvl="0" indent="-1047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it-IT" sz="1400" b="0" i="0" u="none" strike="noStrike" kern="1200" cap="none" spc="0" normalizeH="0" baseline="0" noProof="0" dirty="0">
                <a:ln>
                  <a:noFill/>
                </a:ln>
                <a:solidFill>
                  <a:prstClr val="black"/>
                </a:solidFill>
                <a:effectLst/>
                <a:uLnTx/>
                <a:uFillTx/>
                <a:latin typeface="Montserrat" panose="00000500000000000000"/>
                <a:ea typeface="+mn-ea"/>
                <a:cs typeface="+mn-cs"/>
              </a:rPr>
              <a:t>rispetto di ogni ulteriore elemento formale espressamente richiesto</a:t>
            </a:r>
            <a:endParaRPr kumimoji="0" lang="it-IT" sz="1400" b="0" i="0" u="none" strike="sngStrike" kern="1200" cap="none" spc="0" normalizeH="0" baseline="0" noProof="0" dirty="0">
              <a:ln>
                <a:noFill/>
              </a:ln>
              <a:solidFill>
                <a:srgbClr val="FF0000"/>
              </a:solidFill>
              <a:effectLst/>
              <a:uLnTx/>
              <a:uFillTx/>
              <a:latin typeface="Montserrat" panose="0000050000000000000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400" b="1" i="0" u="none" strike="noStrike" kern="1200" cap="none" spc="0" normalizeH="0" baseline="0" noProof="0" dirty="0">
              <a:ln>
                <a:noFill/>
              </a:ln>
              <a:solidFill>
                <a:prstClr val="black"/>
              </a:solidFill>
              <a:effectLst/>
              <a:uLnTx/>
              <a:uFillTx/>
              <a:latin typeface="Montserrat" panose="0000050000000000000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1" i="1" u="none" strike="noStrike" kern="1200" cap="none" spc="0" normalizeH="0" baseline="0" noProof="0" dirty="0">
                <a:ln>
                  <a:noFill/>
                </a:ln>
                <a:solidFill>
                  <a:prstClr val="black"/>
                </a:solidFill>
                <a:effectLst/>
                <a:uLnTx/>
                <a:uFillTx/>
                <a:latin typeface="Montserrat" panose="00000500000000000000"/>
                <a:ea typeface="+mn-ea"/>
                <a:cs typeface="+mn-cs"/>
              </a:rPr>
              <a:t>Requisiti del progetto/proposta </a:t>
            </a:r>
            <a:endParaRPr kumimoji="0" lang="it-IT" sz="1400" b="0" i="1" u="none" strike="noStrike" kern="1200" cap="none" spc="0" normalizeH="0" baseline="0" noProof="0" dirty="0">
              <a:ln>
                <a:noFill/>
              </a:ln>
              <a:solidFill>
                <a:prstClr val="black"/>
              </a:solidFill>
              <a:effectLst/>
              <a:uLnTx/>
              <a:uFillTx/>
              <a:latin typeface="Montserrat" panose="00000500000000000000"/>
              <a:ea typeface="+mn-ea"/>
              <a:cs typeface="+mn-cs"/>
            </a:endParaRPr>
          </a:p>
          <a:p>
            <a:pPr marL="95250" marR="0" lvl="0" indent="-952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it-IT" sz="1400" b="0" i="0" u="none" strike="noStrike" kern="1200" cap="none" spc="0" normalizeH="0" baseline="0" noProof="0" dirty="0">
                <a:ln>
                  <a:noFill/>
                </a:ln>
                <a:solidFill>
                  <a:prstClr val="black"/>
                </a:solidFill>
                <a:effectLst/>
                <a:uLnTx/>
                <a:uFillTx/>
                <a:latin typeface="Montserrat" panose="00000500000000000000"/>
                <a:ea typeface="+mn-ea"/>
                <a:cs typeface="+mn-cs"/>
              </a:rPr>
              <a:t>assenza di duplicazione di finanziamenti provenienti da altri fondi europei, nazionali e regionali.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400" b="0" i="0" u="none" strike="noStrike" kern="1200" cap="none" spc="0" normalizeH="0" baseline="0" noProof="0" dirty="0">
              <a:ln>
                <a:noFill/>
              </a:ln>
              <a:solidFill>
                <a:prstClr val="black"/>
              </a:solidFill>
              <a:effectLst/>
              <a:uLnTx/>
              <a:uFillTx/>
              <a:latin typeface="Montserrat" panose="0000050000000000000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400" b="1" i="1" u="none" strike="noStrike" kern="1200" cap="none" spc="0" normalizeH="0" baseline="0" noProof="0" dirty="0">
                <a:ln>
                  <a:noFill/>
                </a:ln>
                <a:solidFill>
                  <a:prstClr val="black"/>
                </a:solidFill>
                <a:effectLst/>
                <a:uLnTx/>
                <a:uFillTx/>
                <a:latin typeface="Montserrat" panose="00000500000000000000"/>
                <a:ea typeface="+mn-ea"/>
                <a:cs typeface="+mn-cs"/>
              </a:rPr>
              <a:t>Qualità progettuale</a:t>
            </a:r>
            <a:r>
              <a:rPr kumimoji="0" lang="it-IT" sz="1400" b="0" i="0" u="none" strike="noStrike" kern="1200" cap="none" spc="0" normalizeH="0" baseline="0" noProof="0" dirty="0">
                <a:ln>
                  <a:noFill/>
                </a:ln>
                <a:solidFill>
                  <a:prstClr val="black"/>
                </a:solidFill>
                <a:effectLst/>
                <a:uLnTx/>
                <a:uFillTx/>
                <a:latin typeface="Montserrat" panose="00000500000000000000"/>
                <a:ea typeface="+mn-ea"/>
                <a:cs typeface="+mn-cs"/>
              </a:rPr>
              <a:t> </a:t>
            </a:r>
          </a:p>
          <a:p>
            <a:pPr marL="104775" marR="0" lvl="0" indent="-104775"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it-IT" sz="1400" b="0" i="0" u="none" strike="noStrike" kern="1200" cap="none" spc="0" normalizeH="0" baseline="0" noProof="0" dirty="0">
                <a:ln>
                  <a:noFill/>
                </a:ln>
                <a:solidFill>
                  <a:prstClr val="black"/>
                </a:solidFill>
                <a:effectLst/>
                <a:uLnTx/>
                <a:uFillTx/>
                <a:latin typeface="Montserrat" panose="00000500000000000000"/>
                <a:ea typeface="+mn-ea"/>
                <a:cs typeface="+mn-cs"/>
              </a:rPr>
              <a:t>chiarezza espositiva degli obiettivi e dei risultati attesi; </a:t>
            </a:r>
          </a:p>
          <a:p>
            <a:pPr marL="104775" marR="0" lvl="0" indent="-104775"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it-IT" sz="1400" b="0" i="0" u="none" strike="noStrike" kern="1200" cap="none" spc="0" normalizeH="0" baseline="0" noProof="0" dirty="0">
                <a:ln>
                  <a:noFill/>
                </a:ln>
                <a:solidFill>
                  <a:prstClr val="black"/>
                </a:solidFill>
                <a:effectLst/>
                <a:uLnTx/>
                <a:uFillTx/>
                <a:latin typeface="Montserrat" panose="00000500000000000000"/>
                <a:ea typeface="+mn-ea"/>
                <a:cs typeface="+mn-cs"/>
              </a:rPr>
              <a:t>completezza del quadro logico di progetto valutata in termini di coerenza interna tra l’analisi dei fabbisogni da soddisfare, alla luce del contesto di riferimento, l’identificazione dei problemi da risolvere e gli obiettivi che si intendono perseguire tramite la strategia sottesa alla proposta progettuale; </a:t>
            </a:r>
          </a:p>
          <a:p>
            <a:pPr marL="104775" marR="0" lvl="0" indent="-104775"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it-IT" sz="1400" b="0" i="0" u="none" strike="noStrike" kern="1200" cap="none" spc="0" normalizeH="0" baseline="0" noProof="0" dirty="0">
                <a:ln>
                  <a:noFill/>
                </a:ln>
                <a:solidFill>
                  <a:prstClr val="black"/>
                </a:solidFill>
                <a:effectLst/>
                <a:uLnTx/>
                <a:uFillTx/>
                <a:latin typeface="Montserrat" panose="00000500000000000000"/>
                <a:ea typeface="+mn-ea"/>
                <a:cs typeface="+mn-cs"/>
              </a:rPr>
              <a:t>qualità delle risorse mobilitate e delle metodologie di attuazione delle azioni; </a:t>
            </a:r>
          </a:p>
          <a:p>
            <a:pPr marL="104775" marR="0" lvl="0" indent="-104775"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it-IT" sz="1400" b="0" i="0" u="none" strike="noStrike" kern="1200" cap="none" spc="0" normalizeH="0" baseline="0" noProof="0" dirty="0">
                <a:ln>
                  <a:noFill/>
                </a:ln>
                <a:solidFill>
                  <a:prstClr val="black"/>
                </a:solidFill>
                <a:effectLst/>
                <a:uLnTx/>
                <a:uFillTx/>
                <a:latin typeface="Montserrat" panose="00000500000000000000"/>
                <a:ea typeface="+mn-ea"/>
                <a:cs typeface="+mn-cs"/>
              </a:rPr>
              <a:t>sviluppo e valorizzazione di sinergie territoriali tese a rafforzare le relazioni con gli stakeholders di riferimento e l’integrazione della proposta con altre iniziative territoriali e con altre fonti di finanziamento; </a:t>
            </a:r>
          </a:p>
          <a:p>
            <a:pPr marL="104775" marR="0" lvl="0" indent="-104775"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it-IT" sz="1400" b="0" i="0" u="none" strike="noStrike" kern="1200" cap="none" spc="0" normalizeH="0" baseline="0" noProof="0" dirty="0">
                <a:ln>
                  <a:noFill/>
                </a:ln>
                <a:solidFill>
                  <a:prstClr val="black"/>
                </a:solidFill>
                <a:effectLst/>
                <a:uLnTx/>
                <a:uFillTx/>
                <a:latin typeface="Montserrat" panose="00000500000000000000"/>
                <a:ea typeface="+mn-ea"/>
                <a:cs typeface="+mn-cs"/>
              </a:rPr>
              <a:t>sostenibilità della proposta in riferimento all’effetto duraturo dei risultati nel tempo oltre la fine del progetto; </a:t>
            </a:r>
          </a:p>
          <a:p>
            <a:pPr marL="104775" marR="0" lvl="0" indent="-104775"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it-IT" sz="1400" b="0" i="0" u="none" strike="noStrike" kern="1200" cap="none" spc="0" normalizeH="0" baseline="0" noProof="0" dirty="0">
                <a:ln>
                  <a:noFill/>
                </a:ln>
                <a:solidFill>
                  <a:prstClr val="black"/>
                </a:solidFill>
                <a:effectLst/>
                <a:uLnTx/>
                <a:uFillTx/>
                <a:latin typeface="Montserrat" panose="00000500000000000000"/>
                <a:ea typeface="+mn-ea"/>
                <a:cs typeface="+mn-cs"/>
              </a:rPr>
              <a:t>trasferibilità dell’intervento in termini di replicabilità in altri contesti settoriali/territoriali; </a:t>
            </a:r>
          </a:p>
          <a:p>
            <a:pPr marL="104775" marR="0" lvl="0" indent="-104775"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it-IT" sz="1400" b="0" i="0" u="none" strike="noStrike" kern="1200" cap="none" spc="0" normalizeH="0" baseline="0" noProof="0" dirty="0">
                <a:ln>
                  <a:noFill/>
                </a:ln>
                <a:solidFill>
                  <a:prstClr val="black"/>
                </a:solidFill>
                <a:effectLst/>
                <a:uLnTx/>
                <a:uFillTx/>
                <a:latin typeface="Montserrat" panose="00000500000000000000"/>
                <a:ea typeface="+mn-ea"/>
                <a:cs typeface="+mn-cs"/>
              </a:rPr>
              <a:t>rapporto costi-benefici in relazione alla congruità e coerenza delle voci di preventivo in relazione, ad esempio, alle caratteristiche delle attività, delle professionalità del gruppo di lavoro, ai limiti massimi di spesa indicati dalla normativa europea e nazionale di riferimento e/o in relazione ad eventuali vincoli o indicazioni di economicità.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it-IT" sz="1400" b="0" i="0" u="none" strike="noStrike" kern="1200" cap="none" spc="0" normalizeH="0" baseline="0" noProof="0" dirty="0">
              <a:ln>
                <a:noFill/>
              </a:ln>
              <a:solidFill>
                <a:prstClr val="black"/>
              </a:solidFill>
              <a:effectLst/>
              <a:uLnTx/>
              <a:uFillTx/>
              <a:latin typeface="Montserrat" panose="0000050000000000000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400" b="1" i="1" u="none" strike="noStrike" kern="1200" cap="none" spc="0" normalizeH="0" baseline="0" noProof="0" dirty="0">
                <a:ln>
                  <a:noFill/>
                </a:ln>
                <a:solidFill>
                  <a:prstClr val="black"/>
                </a:solidFill>
                <a:effectLst/>
                <a:uLnTx/>
                <a:uFillTx/>
                <a:latin typeface="Montserrat" panose="00000500000000000000"/>
                <a:ea typeface="+mn-ea"/>
                <a:cs typeface="+mn-cs"/>
              </a:rPr>
              <a:t>Principi orizzontali</a:t>
            </a:r>
          </a:p>
          <a:p>
            <a:pPr lvl="1" algn="just">
              <a:spcBef>
                <a:spcPts val="600"/>
              </a:spcBef>
            </a:pPr>
            <a:endParaRPr lang="it-IT" sz="1400" dirty="0">
              <a:solidFill>
                <a:schemeClr val="tx1"/>
              </a:solidFill>
              <a:latin typeface="Montserrat" panose="00000500000000000000"/>
            </a:endParaRPr>
          </a:p>
          <a:p>
            <a:pPr lvl="1" algn="just">
              <a:spcBef>
                <a:spcPts val="600"/>
              </a:spcBef>
            </a:pPr>
            <a:endParaRPr lang="it-IT" sz="1400" dirty="0">
              <a:solidFill>
                <a:schemeClr val="tx1"/>
              </a:solidFill>
              <a:latin typeface="Montserrat" panose="00000500000000000000"/>
            </a:endParaRPr>
          </a:p>
          <a:p>
            <a:pPr lvl="1" algn="just">
              <a:spcBef>
                <a:spcPts val="600"/>
              </a:spcBef>
            </a:pPr>
            <a:endParaRPr lang="it-IT" sz="2000" dirty="0">
              <a:solidFill>
                <a:schemeClr val="tx1"/>
              </a:solidFill>
              <a:latin typeface="Montserrat" panose="00000500000000000000" pitchFamily="2" charset="0"/>
            </a:endParaRPr>
          </a:p>
          <a:p>
            <a:pPr algn="just">
              <a:spcBef>
                <a:spcPts val="600"/>
              </a:spcBef>
              <a:buClr>
                <a:srgbClr val="00B050"/>
              </a:buClr>
            </a:pPr>
            <a:endParaRPr lang="it-IT" sz="2000" dirty="0">
              <a:solidFill>
                <a:prstClr val="black"/>
              </a:solidFill>
              <a:latin typeface="Montserrat" panose="00000500000000000000" pitchFamily="2" charset="0"/>
            </a:endParaRPr>
          </a:p>
        </p:txBody>
      </p:sp>
    </p:spTree>
    <p:extLst>
      <p:ext uri="{BB962C8B-B14F-4D97-AF65-F5344CB8AC3E}">
        <p14:creationId xmlns:p14="http://schemas.microsoft.com/office/powerpoint/2010/main" val="1228553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a:extLst>
              <a:ext uri="{FF2B5EF4-FFF2-40B4-BE49-F238E27FC236}">
                <a16:creationId xmlns:a16="http://schemas.microsoft.com/office/drawing/2014/main" id="{C1A2D928-3BB7-4475-AD8A-71275ACF7BEB}"/>
              </a:ext>
            </a:extLst>
          </p:cNvPr>
          <p:cNvSpPr txBox="1"/>
          <p:nvPr/>
        </p:nvSpPr>
        <p:spPr>
          <a:xfrm>
            <a:off x="9982201" y="6581003"/>
            <a:ext cx="581891" cy="276999"/>
          </a:xfrm>
          <a:prstGeom prst="rect">
            <a:avLst/>
          </a:prstGeom>
          <a:noFill/>
        </p:spPr>
        <p:txBody>
          <a:bodyPr wrap="square" rtlCol="0">
            <a:spAutoFit/>
          </a:bodyPr>
          <a:lstStyle/>
          <a:p>
            <a:r>
              <a:rPr lang="it-IT" sz="1200" b="1" dirty="0">
                <a:solidFill>
                  <a:schemeClr val="bg1"/>
                </a:solidFill>
                <a:latin typeface="Helvetica" panose="020B0604020202020204" pitchFamily="34" charset="0"/>
                <a:cs typeface="Helvetica" panose="020B0604020202020204" pitchFamily="34" charset="0"/>
              </a:rPr>
              <a:t>17</a:t>
            </a:r>
          </a:p>
        </p:txBody>
      </p:sp>
      <p:sp>
        <p:nvSpPr>
          <p:cNvPr id="7" name="Slide Number Placeholder 2">
            <a:extLst>
              <a:ext uri="{FF2B5EF4-FFF2-40B4-BE49-F238E27FC236}">
                <a16:creationId xmlns:a16="http://schemas.microsoft.com/office/drawing/2014/main" id="{BBABD73E-734C-4AEB-BAEA-397F231CAD2A}"/>
              </a:ext>
            </a:extLst>
          </p:cNvPr>
          <p:cNvSpPr>
            <a:spLocks noGrp="1"/>
          </p:cNvSpPr>
          <p:nvPr>
            <p:ph type="sldNum" sz="quarter" idx="12"/>
          </p:nvPr>
        </p:nvSpPr>
        <p:spPr>
          <a:xfrm>
            <a:off x="8737600" y="6356351"/>
            <a:ext cx="2844800" cy="365125"/>
          </a:xfrm>
        </p:spPr>
        <p:txBody>
          <a:bodyPr/>
          <a:lstStyle/>
          <a:p>
            <a:fld id="{49BB6CCB-ABA9-DF47-8B77-5ED46CF7886A}" type="slidenum">
              <a:rPr lang="it-IT" b="1" smtClean="0">
                <a:solidFill>
                  <a:srgbClr val="008341"/>
                </a:solidFill>
                <a:latin typeface="Montserrat" pitchFamily="2" charset="77"/>
                <a:ea typeface="Roboto" panose="02000000000000000000" pitchFamily="2" charset="0"/>
              </a:rPr>
              <a:t>16</a:t>
            </a:fld>
            <a:endParaRPr lang="it-IT" b="1" dirty="0">
              <a:solidFill>
                <a:srgbClr val="008341"/>
              </a:solidFill>
              <a:latin typeface="Montserrat" pitchFamily="2" charset="77"/>
              <a:ea typeface="Roboto" panose="02000000000000000000" pitchFamily="2" charset="0"/>
            </a:endParaRPr>
          </a:p>
        </p:txBody>
      </p:sp>
      <p:sp>
        <p:nvSpPr>
          <p:cNvPr id="9" name="Rettangolo 8">
            <a:extLst>
              <a:ext uri="{FF2B5EF4-FFF2-40B4-BE49-F238E27FC236}">
                <a16:creationId xmlns:a16="http://schemas.microsoft.com/office/drawing/2014/main" id="{99E1EEF9-90FA-0616-1796-FC9437D0934D}"/>
              </a:ext>
            </a:extLst>
          </p:cNvPr>
          <p:cNvSpPr/>
          <p:nvPr/>
        </p:nvSpPr>
        <p:spPr>
          <a:xfrm>
            <a:off x="807879" y="937936"/>
            <a:ext cx="9585801" cy="5805191"/>
          </a:xfrm>
          <a:prstGeom prst="rect">
            <a:avLst/>
          </a:prstGeom>
          <a:ln>
            <a:solidFill>
              <a:srgbClr val="008341"/>
            </a:solidFill>
          </a:ln>
        </p:spPr>
        <p:style>
          <a:lnRef idx="2">
            <a:schemeClr val="accent1"/>
          </a:lnRef>
          <a:fillRef idx="1">
            <a:schemeClr val="lt1"/>
          </a:fillRef>
          <a:effectRef idx="0">
            <a:schemeClr val="accent1"/>
          </a:effectRef>
          <a:fontRef idx="minor">
            <a:schemeClr val="dk1"/>
          </a:fontRef>
        </p:style>
        <p:txBody>
          <a:bodyPr rtlCol="0" anchor="ctr"/>
          <a:lstStyle/>
          <a:p>
            <a:endParaRPr lang="it-IT" sz="1400" dirty="0">
              <a:latin typeface="Montserrat" panose="00000500000000000000"/>
            </a:endParaRPr>
          </a:p>
          <a:p>
            <a:endParaRPr lang="it-IT" sz="1400" dirty="0">
              <a:latin typeface="Montserrat" panose="00000500000000000000"/>
            </a:endParaRPr>
          </a:p>
          <a:p>
            <a:endParaRPr lang="it-IT" sz="1400" dirty="0">
              <a:latin typeface="Montserrat" panose="0000050000000000000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it-IT" sz="1400" b="1" u="sng" dirty="0">
              <a:solidFill>
                <a:srgbClr val="000000"/>
              </a:solidFill>
              <a:latin typeface="Montserrat" panose="0000050000000000000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400" b="1" i="0" u="sng" strike="noStrike" kern="1200" cap="none" spc="0" normalizeH="0" baseline="0" noProof="0" dirty="0">
              <a:ln>
                <a:noFill/>
              </a:ln>
              <a:solidFill>
                <a:srgbClr val="000000"/>
              </a:solidFill>
              <a:effectLst/>
              <a:uLnTx/>
              <a:uFillTx/>
              <a:latin typeface="Montserrat" panose="00000500000000000000"/>
              <a:ea typeface="+mn-ea"/>
              <a:cs typeface="+mn-cs"/>
            </a:endParaRPr>
          </a:p>
          <a:p>
            <a:pPr marL="285750" marR="0" lvl="0" indent="-285750"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it-IT" sz="1400" b="1" dirty="0">
                <a:solidFill>
                  <a:srgbClr val="000000"/>
                </a:solidFill>
                <a:latin typeface="Montserrat" panose="00000500000000000000"/>
              </a:rPr>
              <a:t>Sono ammissibili i costi sostenuti dalla data di sottoscrizione del Protocollo di Intesa fino a chiusura Strategia e comunque non oltre il 30/06/2027</a:t>
            </a:r>
            <a:endParaRPr lang="it-IT" sz="1400" b="1" u="sng" dirty="0">
              <a:solidFill>
                <a:srgbClr val="000000"/>
              </a:solidFill>
              <a:latin typeface="Montserrat" panose="00000500000000000000"/>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it-IT" sz="1400" b="1" dirty="0">
                <a:solidFill>
                  <a:srgbClr val="000000"/>
                </a:solidFill>
                <a:latin typeface="Montserrat" panose="00000500000000000000"/>
              </a:rPr>
              <a:t>La rendicontazione dei costi sostenuti può avvenire a costi reali o utilizzando le opzioni di costo semplificate</a:t>
            </a:r>
            <a:endParaRPr kumimoji="0" lang="it-IT" sz="1400" b="1" i="0" u="sng" strike="noStrike" kern="1200" cap="none" spc="0" normalizeH="0" baseline="0" noProof="0" dirty="0">
              <a:ln>
                <a:noFill/>
              </a:ln>
              <a:solidFill>
                <a:srgbClr val="000000"/>
              </a:solidFill>
              <a:effectLst/>
              <a:uLnTx/>
              <a:uFillTx/>
              <a:latin typeface="Montserrat" panose="00000500000000000000"/>
              <a:ea typeface="+mn-ea"/>
              <a:cs typeface="+mn-cs"/>
            </a:endParaRPr>
          </a:p>
          <a:p>
            <a:pPr marL="285750" marR="0" lvl="0" indent="-285750" algn="l" defTabSz="914400" rtl="0" eaLnBrk="1" fontAlgn="auto" latinLnBrk="0" hangingPunct="1">
              <a:lnSpc>
                <a:spcPct val="100000"/>
              </a:lnSpc>
              <a:spcBef>
                <a:spcPts val="0"/>
              </a:spcBef>
              <a:spcAft>
                <a:spcPts val="600"/>
              </a:spcAft>
              <a:buClrTx/>
              <a:buSzTx/>
              <a:buFont typeface="Wingdings" panose="05000000000000000000" pitchFamily="2" charset="2"/>
              <a:buChar char="q"/>
              <a:tabLst/>
              <a:defRPr/>
            </a:pPr>
            <a:r>
              <a:rPr kumimoji="0" lang="it-IT" sz="1400" b="1" i="0" strike="noStrike" kern="1200" cap="none" spc="0" normalizeH="0" baseline="0" noProof="0" dirty="0">
                <a:ln>
                  <a:noFill/>
                </a:ln>
                <a:solidFill>
                  <a:srgbClr val="000000"/>
                </a:solidFill>
                <a:effectLst/>
                <a:uLnTx/>
                <a:uFillTx/>
                <a:latin typeface="Montserrat" panose="00000500000000000000"/>
                <a:ea typeface="+mn-ea"/>
                <a:cs typeface="+mn-cs"/>
              </a:rPr>
              <a:t>Le Opzioni di costo semplificate</a:t>
            </a:r>
          </a:p>
          <a:p>
            <a:pPr algn="just">
              <a:defRPr/>
            </a:pPr>
            <a:r>
              <a:rPr kumimoji="0" lang="it-IT" sz="1400" b="0" i="0" u="none" strike="noStrike" kern="1200" cap="none" spc="0" normalizeH="0" baseline="0" noProof="0" dirty="0">
                <a:ln>
                  <a:noFill/>
                </a:ln>
                <a:solidFill>
                  <a:srgbClr val="000000"/>
                </a:solidFill>
                <a:effectLst/>
                <a:uLnTx/>
                <a:uFillTx/>
                <a:latin typeface="Montserrat" panose="00000500000000000000"/>
                <a:ea typeface="+mn-ea"/>
                <a:cs typeface="+mn-cs"/>
              </a:rPr>
              <a:t>L’art. 53, comma 2, del Reg. UE n. 2021/1060 prevede che se il costo totale di </a:t>
            </a:r>
            <a:r>
              <a:rPr kumimoji="0" lang="it-IT" sz="1400" b="1" i="0" u="none" strike="noStrike" kern="1200" cap="none" spc="0" normalizeH="0" baseline="0" noProof="0" dirty="0">
                <a:ln>
                  <a:noFill/>
                </a:ln>
                <a:solidFill>
                  <a:srgbClr val="000000"/>
                </a:solidFill>
                <a:effectLst/>
                <a:uLnTx/>
                <a:uFillTx/>
                <a:latin typeface="Montserrat" panose="00000500000000000000"/>
                <a:ea typeface="+mn-ea"/>
                <a:cs typeface="+mn-cs"/>
              </a:rPr>
              <a:t>un’operazione non supera 200.000,00 euro,</a:t>
            </a:r>
            <a:r>
              <a:rPr kumimoji="0" lang="it-IT" sz="1400" b="0" i="0" u="none" strike="noStrike" kern="1200" cap="none" spc="0" normalizeH="0" baseline="0" noProof="0" dirty="0">
                <a:ln>
                  <a:noFill/>
                </a:ln>
                <a:solidFill>
                  <a:srgbClr val="000000"/>
                </a:solidFill>
                <a:effectLst/>
                <a:uLnTx/>
                <a:uFillTx/>
                <a:latin typeface="Montserrat" panose="00000500000000000000"/>
                <a:ea typeface="+mn-ea"/>
                <a:cs typeface="+mn-cs"/>
              </a:rPr>
              <a:t> per la definizione dei costi dell’operazione e la successiva rendicontazione si deve ricorrere alle opzioni di costo semplificate, ad eccezione delle operazioni che prevedono aiuto di Stato.</a:t>
            </a:r>
          </a:p>
          <a:p>
            <a:pPr marL="342900" indent="-342900" algn="just">
              <a:buFont typeface="+mj-lt"/>
              <a:buAutoNum type="arabicPeriod"/>
              <a:defRPr/>
            </a:pPr>
            <a:r>
              <a:rPr kumimoji="0" lang="it-IT" sz="1400" b="0" i="0" u="none" strike="noStrike" kern="1200" cap="none" spc="0" normalizeH="0" baseline="0" noProof="0" dirty="0">
                <a:ln>
                  <a:noFill/>
                </a:ln>
                <a:solidFill>
                  <a:prstClr val="black"/>
                </a:solidFill>
                <a:effectLst/>
                <a:uLnTx/>
                <a:uFillTx/>
                <a:latin typeface="Montserrat" panose="00000500000000000000"/>
                <a:ea typeface="+mn-ea"/>
                <a:cs typeface="+mn-cs"/>
              </a:rPr>
              <a:t>Tasso forfettario per coprire i costi indiretti di un’operazione (art 54)</a:t>
            </a:r>
          </a:p>
          <a:p>
            <a:pPr marL="538163" indent="-285750" algn="just">
              <a:buFont typeface="Wingdings" panose="05000000000000000000" pitchFamily="2" charset="2"/>
              <a:buChar char="ü"/>
              <a:defRPr/>
            </a:pPr>
            <a:r>
              <a:rPr kumimoji="0" lang="it-IT" sz="1400" b="0" i="0" u="none" strike="noStrike" kern="1200" cap="none" spc="0" normalizeH="0" baseline="0" noProof="0" dirty="0">
                <a:ln>
                  <a:noFill/>
                </a:ln>
                <a:solidFill>
                  <a:prstClr val="black"/>
                </a:solidFill>
                <a:effectLst/>
                <a:uLnTx/>
                <a:uFillTx/>
                <a:latin typeface="Montserrat" panose="00000500000000000000"/>
                <a:ea typeface="+mn-ea"/>
                <a:cs typeface="+mn-cs"/>
              </a:rPr>
              <a:t>fino al 7% dei costi diretti ammissibili senza necessità di eseguire un calcolo per determinare il tasso applicabile</a:t>
            </a:r>
          </a:p>
          <a:p>
            <a:pPr marL="538163" indent="-285750" algn="just">
              <a:buFont typeface="Wingdings" panose="05000000000000000000" pitchFamily="2" charset="2"/>
              <a:buChar char="ü"/>
              <a:defRPr/>
            </a:pPr>
            <a:r>
              <a:rPr kumimoji="0" lang="it-IT" sz="1400" b="0" i="0" u="none" strike="noStrike" kern="1200" cap="none" spc="0" normalizeH="0" baseline="0" noProof="0" dirty="0">
                <a:ln>
                  <a:noFill/>
                </a:ln>
                <a:solidFill>
                  <a:prstClr val="black"/>
                </a:solidFill>
                <a:effectLst/>
                <a:uLnTx/>
                <a:uFillTx/>
                <a:latin typeface="Montserrat" panose="00000500000000000000"/>
                <a:ea typeface="+mn-ea"/>
                <a:cs typeface="+mn-cs"/>
              </a:rPr>
              <a:t>fino al 15% dei costi diretti ammissibili per il personale senza necessità di eseguire un calcolo per determinare il tasso applicabile</a:t>
            </a:r>
          </a:p>
          <a:p>
            <a:pPr marL="538163" indent="-285750" algn="just">
              <a:buFont typeface="Wingdings" panose="05000000000000000000" pitchFamily="2" charset="2"/>
              <a:buChar char="ü"/>
              <a:defRPr/>
            </a:pPr>
            <a:r>
              <a:rPr kumimoji="0" lang="it-IT" sz="1400" b="0" i="0" u="none" strike="noStrike" kern="1200" cap="none" spc="0" normalizeH="0" baseline="0" noProof="0" dirty="0">
                <a:ln>
                  <a:noFill/>
                </a:ln>
                <a:solidFill>
                  <a:prstClr val="black"/>
                </a:solidFill>
                <a:effectLst/>
                <a:uLnTx/>
                <a:uFillTx/>
                <a:latin typeface="Montserrat" panose="00000500000000000000"/>
                <a:ea typeface="+mn-ea"/>
                <a:cs typeface="+mn-cs"/>
              </a:rPr>
              <a:t>fino al 25% dei costi diretti ammissibili, a condizione che il tasso sia calcolato con un metodo equo, giusto e verificabile</a:t>
            </a:r>
          </a:p>
          <a:p>
            <a:pPr marL="342900" indent="-342900" algn="just">
              <a:buFont typeface="+mj-lt"/>
              <a:buAutoNum type="arabicPeriod"/>
              <a:defRPr/>
            </a:pPr>
            <a:r>
              <a:rPr kumimoji="0" lang="it-IT" sz="1400" b="0" i="0" u="none" strike="noStrike" kern="1200" cap="none" spc="0" normalizeH="0" baseline="0" noProof="0" dirty="0">
                <a:ln>
                  <a:noFill/>
                </a:ln>
                <a:solidFill>
                  <a:prstClr val="black"/>
                </a:solidFill>
                <a:effectLst/>
                <a:uLnTx/>
                <a:uFillTx/>
                <a:latin typeface="Montserrat" panose="00000500000000000000"/>
                <a:ea typeface="+mn-ea"/>
                <a:cs typeface="+mn-cs"/>
              </a:rPr>
              <a:t>Tasso forfettario per coprire i costi diretti per il personale di un’operazione (art 55)</a:t>
            </a:r>
          </a:p>
          <a:p>
            <a:pPr marL="538163" lvl="1" indent="-285750" algn="just">
              <a:buFont typeface="Wingdings" panose="05000000000000000000" pitchFamily="2" charset="2"/>
              <a:buChar char="ü"/>
              <a:defRPr/>
            </a:pPr>
            <a:r>
              <a:rPr kumimoji="0" lang="it-IT" sz="1400" b="0" i="0" u="none" strike="noStrike" kern="1200" cap="none" spc="0" normalizeH="0" baseline="0" noProof="0" dirty="0">
                <a:ln>
                  <a:noFill/>
                </a:ln>
                <a:solidFill>
                  <a:prstClr val="black"/>
                </a:solidFill>
                <a:effectLst/>
                <a:uLnTx/>
                <a:uFillTx/>
                <a:latin typeface="Montserrat" panose="00000500000000000000"/>
                <a:ea typeface="+mn-ea"/>
                <a:cs typeface="+mn-cs"/>
              </a:rPr>
              <a:t>fino al 20 dei costi diretti diversi dai costi diretti per il personale senza che la necessità di eseguire un calcolo per determinare il tasso applicabile. I costi diretti dell'operazione non devono comprendere appalti pubblici di lavori o di forniture o servizi di valore superiore alla soglia comunitaria</a:t>
            </a:r>
          </a:p>
          <a:p>
            <a:pPr marL="342900" indent="-342900" algn="just">
              <a:buFont typeface="+mj-lt"/>
              <a:buAutoNum type="arabicPeriod"/>
              <a:defRPr/>
            </a:pPr>
            <a:r>
              <a:rPr kumimoji="0" lang="it-IT" sz="1400" b="0" i="0" u="none" strike="noStrike" kern="1200" cap="none" spc="0" normalizeH="0" baseline="0" noProof="0" dirty="0">
                <a:ln>
                  <a:noFill/>
                </a:ln>
                <a:solidFill>
                  <a:prstClr val="black"/>
                </a:solidFill>
                <a:effectLst/>
                <a:uLnTx/>
                <a:uFillTx/>
                <a:latin typeface="Montserrat" panose="00000500000000000000"/>
                <a:ea typeface="+mn-ea"/>
                <a:cs typeface="+mn-cs"/>
              </a:rPr>
              <a:t>Tasso forfettario per coprire i costi diversi dai costi diretti per il personale (art 56)</a:t>
            </a:r>
          </a:p>
          <a:p>
            <a:pPr marL="538163" lvl="1" indent="-285750" algn="just">
              <a:spcAft>
                <a:spcPts val="600"/>
              </a:spcAft>
              <a:buFont typeface="Wingdings" panose="05000000000000000000" pitchFamily="2" charset="2"/>
              <a:buChar char="ü"/>
              <a:defRPr/>
            </a:pPr>
            <a:r>
              <a:rPr kumimoji="0" lang="it-IT" sz="1400" b="0" i="0" u="none" strike="noStrike" kern="1200" cap="none" spc="0" normalizeH="0" baseline="0" noProof="0" dirty="0">
                <a:ln>
                  <a:noFill/>
                </a:ln>
                <a:solidFill>
                  <a:prstClr val="black"/>
                </a:solidFill>
                <a:effectLst/>
                <a:uLnTx/>
                <a:uFillTx/>
                <a:latin typeface="Montserrat" panose="00000500000000000000"/>
                <a:ea typeface="+mn-ea"/>
                <a:cs typeface="+mn-cs"/>
              </a:rPr>
              <a:t>fino al 40% dei costi diretti per il personale ammissibili, senza la necessità di eseguire un calcolo per determinare il tasso applicabile</a:t>
            </a:r>
            <a:endParaRPr kumimoji="0" lang="it-IT" sz="1400" b="1" i="1" u="none" strike="noStrike" kern="1200" cap="none" spc="0" normalizeH="0" baseline="0" noProof="0" dirty="0">
              <a:ln>
                <a:noFill/>
              </a:ln>
              <a:solidFill>
                <a:prstClr val="black"/>
              </a:solidFill>
              <a:effectLst/>
              <a:uLnTx/>
              <a:uFillTx/>
              <a:latin typeface="Montserrat" panose="0000050000000000000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400" b="0" i="1" u="none" strike="noStrike" kern="1200" cap="none" spc="0" normalizeH="0" baseline="0" noProof="0" dirty="0">
                <a:ln>
                  <a:noFill/>
                </a:ln>
                <a:solidFill>
                  <a:prstClr val="black"/>
                </a:solidFill>
                <a:effectLst/>
                <a:uLnTx/>
                <a:uFillTx/>
                <a:latin typeface="Montserrat" panose="00000500000000000000"/>
                <a:ea typeface="+mn-ea"/>
                <a:cs typeface="+mn-cs"/>
              </a:rPr>
              <a:t>Con riferimento al punto 1. verranno consentite solo le prime due opzioni.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400" b="0" i="1" u="none" strike="noStrike" kern="1200" cap="none" spc="0" normalizeH="0" baseline="0" noProof="0" dirty="0">
                <a:ln>
                  <a:noFill/>
                </a:ln>
                <a:solidFill>
                  <a:prstClr val="black"/>
                </a:solidFill>
                <a:effectLst/>
                <a:uLnTx/>
                <a:uFillTx/>
                <a:latin typeface="Montserrat" panose="00000500000000000000"/>
                <a:ea typeface="+mn-ea"/>
                <a:cs typeface="+mn-cs"/>
              </a:rPr>
              <a:t>Si lascerà la possibilità di utilizzare le opzioni di costo semplificato anche per le operazioni di importo superiore ai 200.000 euro, in particolare per le operazioni finanziate a valere sul PR FSE+</a:t>
            </a:r>
            <a:endParaRPr lang="it-IT" sz="1400" dirty="0">
              <a:solidFill>
                <a:schemeClr val="tx1"/>
              </a:solidFill>
              <a:latin typeface="Montserrat" panose="00000500000000000000"/>
            </a:endParaRPr>
          </a:p>
          <a:p>
            <a:pPr lvl="1" algn="just">
              <a:spcBef>
                <a:spcPts val="600"/>
              </a:spcBef>
            </a:pPr>
            <a:endParaRPr lang="it-IT" sz="1400" dirty="0">
              <a:solidFill>
                <a:schemeClr val="tx1"/>
              </a:solidFill>
              <a:latin typeface="Montserrat" panose="00000500000000000000"/>
            </a:endParaRPr>
          </a:p>
          <a:p>
            <a:pPr lvl="1" algn="just">
              <a:spcBef>
                <a:spcPts val="600"/>
              </a:spcBef>
            </a:pPr>
            <a:endParaRPr lang="it-IT" sz="2000" dirty="0">
              <a:solidFill>
                <a:schemeClr val="tx1"/>
              </a:solidFill>
              <a:latin typeface="Montserrat" panose="00000500000000000000" pitchFamily="2" charset="0"/>
            </a:endParaRPr>
          </a:p>
          <a:p>
            <a:pPr algn="just">
              <a:spcBef>
                <a:spcPts val="600"/>
              </a:spcBef>
              <a:buClr>
                <a:srgbClr val="00B050"/>
              </a:buClr>
            </a:pPr>
            <a:endParaRPr lang="it-IT" sz="2000" dirty="0">
              <a:solidFill>
                <a:prstClr val="black"/>
              </a:solidFill>
              <a:latin typeface="Montserrat" panose="00000500000000000000" pitchFamily="2" charset="0"/>
            </a:endParaRPr>
          </a:p>
        </p:txBody>
      </p:sp>
      <p:sp>
        <p:nvSpPr>
          <p:cNvPr id="10" name="Titolo 1">
            <a:extLst>
              <a:ext uri="{FF2B5EF4-FFF2-40B4-BE49-F238E27FC236}">
                <a16:creationId xmlns:a16="http://schemas.microsoft.com/office/drawing/2014/main" id="{9FBE3A30-043C-46DF-8107-24E27D82EEEA}"/>
              </a:ext>
            </a:extLst>
          </p:cNvPr>
          <p:cNvSpPr txBox="1">
            <a:spLocks/>
          </p:cNvSpPr>
          <p:nvPr/>
        </p:nvSpPr>
        <p:spPr>
          <a:xfrm>
            <a:off x="833121" y="196153"/>
            <a:ext cx="9560559" cy="660503"/>
          </a:xfrm>
          <a:prstGeom prst="rect">
            <a:avLst/>
          </a:prstGeom>
          <a:solidFill>
            <a:srgbClr val="00B050"/>
          </a:solidFill>
        </p:spPr>
        <p:txBody>
          <a:bodyPr vert="horz" lIns="121920" tIns="60960" rIns="121920" bIns="6096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609585">
              <a:defRPr/>
            </a:pPr>
            <a:r>
              <a:rPr lang="it-IT" sz="2400" b="1" dirty="0">
                <a:solidFill>
                  <a:schemeClr val="bg1"/>
                </a:solidFill>
                <a:latin typeface="Montserrat" pitchFamily="2" charset="77"/>
                <a:ea typeface="Roboto" panose="02000000000000000000" pitchFamily="2" charset="0"/>
              </a:rPr>
              <a:t>Varie – Rendicontazioni : Opzioni di costo semplificate (1/2)</a:t>
            </a:r>
          </a:p>
        </p:txBody>
      </p:sp>
    </p:spTree>
    <p:extLst>
      <p:ext uri="{BB962C8B-B14F-4D97-AF65-F5344CB8AC3E}">
        <p14:creationId xmlns:p14="http://schemas.microsoft.com/office/powerpoint/2010/main" val="9933587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a:extLst>
              <a:ext uri="{FF2B5EF4-FFF2-40B4-BE49-F238E27FC236}">
                <a16:creationId xmlns:a16="http://schemas.microsoft.com/office/drawing/2014/main" id="{C1A2D928-3BB7-4475-AD8A-71275ACF7BEB}"/>
              </a:ext>
            </a:extLst>
          </p:cNvPr>
          <p:cNvSpPr txBox="1"/>
          <p:nvPr/>
        </p:nvSpPr>
        <p:spPr>
          <a:xfrm>
            <a:off x="9982201" y="6581003"/>
            <a:ext cx="581891" cy="276999"/>
          </a:xfrm>
          <a:prstGeom prst="rect">
            <a:avLst/>
          </a:prstGeom>
          <a:noFill/>
        </p:spPr>
        <p:txBody>
          <a:bodyPr wrap="square" rtlCol="0">
            <a:spAutoFit/>
          </a:bodyPr>
          <a:lstStyle/>
          <a:p>
            <a:r>
              <a:rPr lang="it-IT" sz="1200" b="1" dirty="0">
                <a:solidFill>
                  <a:schemeClr val="bg1"/>
                </a:solidFill>
                <a:latin typeface="Helvetica" panose="020B0604020202020204" pitchFamily="34" charset="0"/>
                <a:cs typeface="Helvetica" panose="020B0604020202020204" pitchFamily="34" charset="0"/>
              </a:rPr>
              <a:t>17</a:t>
            </a:r>
          </a:p>
        </p:txBody>
      </p:sp>
      <p:sp>
        <p:nvSpPr>
          <p:cNvPr id="7" name="Slide Number Placeholder 2">
            <a:extLst>
              <a:ext uri="{FF2B5EF4-FFF2-40B4-BE49-F238E27FC236}">
                <a16:creationId xmlns:a16="http://schemas.microsoft.com/office/drawing/2014/main" id="{BBABD73E-734C-4AEB-BAEA-397F231CAD2A}"/>
              </a:ext>
            </a:extLst>
          </p:cNvPr>
          <p:cNvSpPr>
            <a:spLocks noGrp="1"/>
          </p:cNvSpPr>
          <p:nvPr>
            <p:ph type="sldNum" sz="quarter" idx="12"/>
          </p:nvPr>
        </p:nvSpPr>
        <p:spPr>
          <a:xfrm>
            <a:off x="8737600" y="6356351"/>
            <a:ext cx="2844800" cy="365125"/>
          </a:xfrm>
        </p:spPr>
        <p:txBody>
          <a:bodyPr/>
          <a:lstStyle/>
          <a:p>
            <a:fld id="{49BB6CCB-ABA9-DF47-8B77-5ED46CF7886A}" type="slidenum">
              <a:rPr lang="it-IT" b="1" smtClean="0">
                <a:solidFill>
                  <a:srgbClr val="008341"/>
                </a:solidFill>
                <a:latin typeface="Montserrat" pitchFamily="2" charset="77"/>
                <a:ea typeface="Roboto" panose="02000000000000000000" pitchFamily="2" charset="0"/>
              </a:rPr>
              <a:t>17</a:t>
            </a:fld>
            <a:endParaRPr lang="it-IT" b="1" dirty="0">
              <a:solidFill>
                <a:srgbClr val="008341"/>
              </a:solidFill>
              <a:latin typeface="Montserrat" pitchFamily="2" charset="77"/>
              <a:ea typeface="Roboto" panose="02000000000000000000" pitchFamily="2" charset="0"/>
            </a:endParaRPr>
          </a:p>
        </p:txBody>
      </p:sp>
      <p:sp>
        <p:nvSpPr>
          <p:cNvPr id="8" name="Titolo 1">
            <a:extLst>
              <a:ext uri="{FF2B5EF4-FFF2-40B4-BE49-F238E27FC236}">
                <a16:creationId xmlns:a16="http://schemas.microsoft.com/office/drawing/2014/main" id="{C70A5850-017A-4F30-ABCE-2AAE74CE36A5}"/>
              </a:ext>
            </a:extLst>
          </p:cNvPr>
          <p:cNvSpPr txBox="1">
            <a:spLocks/>
          </p:cNvSpPr>
          <p:nvPr/>
        </p:nvSpPr>
        <p:spPr>
          <a:xfrm>
            <a:off x="833121" y="196153"/>
            <a:ext cx="9560559" cy="660503"/>
          </a:xfrm>
          <a:prstGeom prst="rect">
            <a:avLst/>
          </a:prstGeom>
          <a:solidFill>
            <a:srgbClr val="00B050"/>
          </a:solidFill>
        </p:spPr>
        <p:txBody>
          <a:bodyPr vert="horz" lIns="121920" tIns="60960" rIns="121920" bIns="6096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609585">
              <a:defRPr/>
            </a:pPr>
            <a:r>
              <a:rPr lang="it-IT" sz="2400" b="1" dirty="0">
                <a:solidFill>
                  <a:schemeClr val="bg1"/>
                </a:solidFill>
                <a:latin typeface="Montserrat" pitchFamily="2" charset="77"/>
                <a:ea typeface="Roboto" panose="02000000000000000000" pitchFamily="2" charset="0"/>
              </a:rPr>
              <a:t>Varie – Rendicontazione: Opzioni di costo semplificate (2/2)</a:t>
            </a:r>
          </a:p>
        </p:txBody>
      </p:sp>
      <p:sp>
        <p:nvSpPr>
          <p:cNvPr id="4" name="Rettangolo 3">
            <a:extLst>
              <a:ext uri="{FF2B5EF4-FFF2-40B4-BE49-F238E27FC236}">
                <a16:creationId xmlns:a16="http://schemas.microsoft.com/office/drawing/2014/main" id="{79768C0E-C467-4F54-9C60-9CE8F1ACC5BA}"/>
              </a:ext>
            </a:extLst>
          </p:cNvPr>
          <p:cNvSpPr/>
          <p:nvPr/>
        </p:nvSpPr>
        <p:spPr>
          <a:xfrm>
            <a:off x="890445" y="938695"/>
            <a:ext cx="9673647" cy="584775"/>
          </a:xfrm>
          <a:prstGeom prst="rect">
            <a:avLst/>
          </a:prstGeom>
        </p:spPr>
        <p:txBody>
          <a:bodyPr wrap="square">
            <a:spAutoFit/>
          </a:bodyPr>
          <a:lstStyle/>
          <a:p>
            <a:r>
              <a:rPr lang="it-IT" sz="1600" b="1" u="sng" dirty="0">
                <a:solidFill>
                  <a:srgbClr val="000000"/>
                </a:solidFill>
                <a:latin typeface="Montserrat" panose="00000500000000000000"/>
              </a:rPr>
              <a:t>Le Opzioni di costo semplificate</a:t>
            </a:r>
          </a:p>
          <a:p>
            <a:endParaRPr lang="it-IT" sz="1600" dirty="0">
              <a:solidFill>
                <a:srgbClr val="000000"/>
              </a:solidFill>
              <a:latin typeface="Montserrat" panose="00000500000000000000"/>
            </a:endParaRPr>
          </a:p>
        </p:txBody>
      </p:sp>
      <p:pic>
        <p:nvPicPr>
          <p:cNvPr id="2" name="Immagine 1">
            <a:extLst>
              <a:ext uri="{FF2B5EF4-FFF2-40B4-BE49-F238E27FC236}">
                <a16:creationId xmlns:a16="http://schemas.microsoft.com/office/drawing/2014/main" id="{0B3D3CC1-01DB-4567-98E3-E362CB05E2E1}"/>
              </a:ext>
            </a:extLst>
          </p:cNvPr>
          <p:cNvPicPr>
            <a:picLocks noChangeAspect="1"/>
          </p:cNvPicPr>
          <p:nvPr/>
        </p:nvPicPr>
        <p:blipFill>
          <a:blip r:embed="rId2"/>
          <a:stretch>
            <a:fillRect/>
          </a:stretch>
        </p:blipFill>
        <p:spPr>
          <a:xfrm>
            <a:off x="888131" y="1345291"/>
            <a:ext cx="5166406" cy="2865981"/>
          </a:xfrm>
          <a:prstGeom prst="rect">
            <a:avLst/>
          </a:prstGeom>
        </p:spPr>
      </p:pic>
      <p:pic>
        <p:nvPicPr>
          <p:cNvPr id="3" name="Immagine 2">
            <a:extLst>
              <a:ext uri="{FF2B5EF4-FFF2-40B4-BE49-F238E27FC236}">
                <a16:creationId xmlns:a16="http://schemas.microsoft.com/office/drawing/2014/main" id="{A50B7D04-7BFB-4677-B5C0-3AF7B2B45FAC}"/>
              </a:ext>
            </a:extLst>
          </p:cNvPr>
          <p:cNvPicPr>
            <a:picLocks noChangeAspect="1"/>
          </p:cNvPicPr>
          <p:nvPr/>
        </p:nvPicPr>
        <p:blipFill>
          <a:blip r:embed="rId3"/>
          <a:stretch>
            <a:fillRect/>
          </a:stretch>
        </p:blipFill>
        <p:spPr>
          <a:xfrm>
            <a:off x="6026480" y="1345291"/>
            <a:ext cx="5318620" cy="2734267"/>
          </a:xfrm>
          <a:prstGeom prst="rect">
            <a:avLst/>
          </a:prstGeom>
        </p:spPr>
      </p:pic>
      <p:pic>
        <p:nvPicPr>
          <p:cNvPr id="5" name="Immagine 4">
            <a:extLst>
              <a:ext uri="{FF2B5EF4-FFF2-40B4-BE49-F238E27FC236}">
                <a16:creationId xmlns:a16="http://schemas.microsoft.com/office/drawing/2014/main" id="{EDF04B4E-FA76-4D33-8B5D-F5AA9DC776E6}"/>
              </a:ext>
            </a:extLst>
          </p:cNvPr>
          <p:cNvPicPr>
            <a:picLocks noChangeAspect="1"/>
          </p:cNvPicPr>
          <p:nvPr/>
        </p:nvPicPr>
        <p:blipFill>
          <a:blip r:embed="rId4"/>
          <a:stretch>
            <a:fillRect/>
          </a:stretch>
        </p:blipFill>
        <p:spPr>
          <a:xfrm>
            <a:off x="888131" y="4474996"/>
            <a:ext cx="5166406" cy="2075426"/>
          </a:xfrm>
          <a:prstGeom prst="rect">
            <a:avLst/>
          </a:prstGeom>
        </p:spPr>
      </p:pic>
      <p:pic>
        <p:nvPicPr>
          <p:cNvPr id="10" name="Immagine 9">
            <a:extLst>
              <a:ext uri="{FF2B5EF4-FFF2-40B4-BE49-F238E27FC236}">
                <a16:creationId xmlns:a16="http://schemas.microsoft.com/office/drawing/2014/main" id="{FBC61EDC-DE35-4793-9A04-7068DE20AC09}"/>
              </a:ext>
            </a:extLst>
          </p:cNvPr>
          <p:cNvPicPr>
            <a:picLocks noChangeAspect="1"/>
          </p:cNvPicPr>
          <p:nvPr/>
        </p:nvPicPr>
        <p:blipFill>
          <a:blip r:embed="rId5"/>
          <a:stretch>
            <a:fillRect/>
          </a:stretch>
        </p:blipFill>
        <p:spPr>
          <a:xfrm>
            <a:off x="6026480" y="4505577"/>
            <a:ext cx="5318620" cy="2075426"/>
          </a:xfrm>
          <a:prstGeom prst="rect">
            <a:avLst/>
          </a:prstGeom>
        </p:spPr>
      </p:pic>
      <p:sp>
        <p:nvSpPr>
          <p:cNvPr id="9" name="Rettangolo 8">
            <a:extLst>
              <a:ext uri="{FF2B5EF4-FFF2-40B4-BE49-F238E27FC236}">
                <a16:creationId xmlns:a16="http://schemas.microsoft.com/office/drawing/2014/main" id="{E5BE52A6-41D9-2424-5F2E-E9CCFCC5EC7D}"/>
              </a:ext>
            </a:extLst>
          </p:cNvPr>
          <p:cNvSpPr/>
          <p:nvPr/>
        </p:nvSpPr>
        <p:spPr>
          <a:xfrm>
            <a:off x="665163" y="6253710"/>
            <a:ext cx="3856325" cy="22465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it-IT" sz="900" i="1" dirty="0">
                <a:solidFill>
                  <a:schemeClr val="tx1"/>
                </a:solidFill>
                <a:latin typeface="Century Gothic" panose="020B0502020202020204" pitchFamily="34" charset="0"/>
                <a:cs typeface="Arial" panose="020B0604020202020204" pitchFamily="34" charset="0"/>
              </a:rPr>
              <a:t>(*) Fornire una breve descrizione dei costi indicati</a:t>
            </a:r>
          </a:p>
        </p:txBody>
      </p:sp>
      <p:sp>
        <p:nvSpPr>
          <p:cNvPr id="12" name="Rettangolo 11">
            <a:extLst>
              <a:ext uri="{FF2B5EF4-FFF2-40B4-BE49-F238E27FC236}">
                <a16:creationId xmlns:a16="http://schemas.microsoft.com/office/drawing/2014/main" id="{E15A9413-81B9-1F1F-CF51-4D22991CF6FF}"/>
              </a:ext>
            </a:extLst>
          </p:cNvPr>
          <p:cNvSpPr/>
          <p:nvPr/>
        </p:nvSpPr>
        <p:spPr>
          <a:xfrm>
            <a:off x="5930738" y="6266147"/>
            <a:ext cx="3856325" cy="22465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it-IT" sz="900" i="1" dirty="0">
                <a:solidFill>
                  <a:schemeClr val="tx1"/>
                </a:solidFill>
                <a:latin typeface="Century Gothic" panose="020B0502020202020204" pitchFamily="34" charset="0"/>
                <a:cs typeface="Arial" panose="020B0604020202020204" pitchFamily="34" charset="0"/>
              </a:rPr>
              <a:t>(*) Fornire una breve descrizione dei costi indicati</a:t>
            </a:r>
          </a:p>
        </p:txBody>
      </p:sp>
    </p:spTree>
    <p:extLst>
      <p:ext uri="{BB962C8B-B14F-4D97-AF65-F5344CB8AC3E}">
        <p14:creationId xmlns:p14="http://schemas.microsoft.com/office/powerpoint/2010/main" val="23962121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a:extLst>
              <a:ext uri="{FF2B5EF4-FFF2-40B4-BE49-F238E27FC236}">
                <a16:creationId xmlns:a16="http://schemas.microsoft.com/office/drawing/2014/main" id="{C1A2D928-3BB7-4475-AD8A-71275ACF7BEB}"/>
              </a:ext>
            </a:extLst>
          </p:cNvPr>
          <p:cNvSpPr txBox="1"/>
          <p:nvPr/>
        </p:nvSpPr>
        <p:spPr>
          <a:xfrm>
            <a:off x="9982201" y="6581003"/>
            <a:ext cx="581891" cy="276999"/>
          </a:xfrm>
          <a:prstGeom prst="rect">
            <a:avLst/>
          </a:prstGeom>
          <a:noFill/>
        </p:spPr>
        <p:txBody>
          <a:bodyPr wrap="square" rtlCol="0">
            <a:spAutoFit/>
          </a:bodyPr>
          <a:lstStyle/>
          <a:p>
            <a:r>
              <a:rPr lang="it-IT" sz="1200" b="1" dirty="0">
                <a:solidFill>
                  <a:schemeClr val="bg1"/>
                </a:solidFill>
                <a:latin typeface="Helvetica" panose="020B0604020202020204" pitchFamily="34" charset="0"/>
                <a:cs typeface="Helvetica" panose="020B0604020202020204" pitchFamily="34" charset="0"/>
              </a:rPr>
              <a:t>17</a:t>
            </a:r>
          </a:p>
        </p:txBody>
      </p:sp>
      <p:sp>
        <p:nvSpPr>
          <p:cNvPr id="7" name="Slide Number Placeholder 2">
            <a:extLst>
              <a:ext uri="{FF2B5EF4-FFF2-40B4-BE49-F238E27FC236}">
                <a16:creationId xmlns:a16="http://schemas.microsoft.com/office/drawing/2014/main" id="{BBABD73E-734C-4AEB-BAEA-397F231CAD2A}"/>
              </a:ext>
            </a:extLst>
          </p:cNvPr>
          <p:cNvSpPr>
            <a:spLocks noGrp="1"/>
          </p:cNvSpPr>
          <p:nvPr>
            <p:ph type="sldNum" sz="quarter" idx="12"/>
          </p:nvPr>
        </p:nvSpPr>
        <p:spPr>
          <a:xfrm>
            <a:off x="8737600" y="6356351"/>
            <a:ext cx="2844800" cy="365125"/>
          </a:xfrm>
        </p:spPr>
        <p:txBody>
          <a:bodyPr/>
          <a:lstStyle/>
          <a:p>
            <a:fld id="{49BB6CCB-ABA9-DF47-8B77-5ED46CF7886A}" type="slidenum">
              <a:rPr lang="it-IT" b="1" smtClean="0">
                <a:solidFill>
                  <a:srgbClr val="008341"/>
                </a:solidFill>
                <a:latin typeface="Montserrat" pitchFamily="2" charset="77"/>
                <a:ea typeface="Roboto" panose="02000000000000000000" pitchFamily="2" charset="0"/>
              </a:rPr>
              <a:t>18</a:t>
            </a:fld>
            <a:endParaRPr lang="it-IT" b="1" dirty="0">
              <a:solidFill>
                <a:srgbClr val="008341"/>
              </a:solidFill>
              <a:latin typeface="Montserrat" pitchFamily="2" charset="77"/>
              <a:ea typeface="Roboto" panose="02000000000000000000" pitchFamily="2" charset="0"/>
            </a:endParaRPr>
          </a:p>
        </p:txBody>
      </p:sp>
      <p:sp>
        <p:nvSpPr>
          <p:cNvPr id="8" name="Titolo 1">
            <a:extLst>
              <a:ext uri="{FF2B5EF4-FFF2-40B4-BE49-F238E27FC236}">
                <a16:creationId xmlns:a16="http://schemas.microsoft.com/office/drawing/2014/main" id="{C70A5850-017A-4F30-ABCE-2AAE74CE36A5}"/>
              </a:ext>
            </a:extLst>
          </p:cNvPr>
          <p:cNvSpPr txBox="1">
            <a:spLocks/>
          </p:cNvSpPr>
          <p:nvPr/>
        </p:nvSpPr>
        <p:spPr>
          <a:xfrm>
            <a:off x="833121" y="196153"/>
            <a:ext cx="9560559" cy="660503"/>
          </a:xfrm>
          <a:prstGeom prst="rect">
            <a:avLst/>
          </a:prstGeom>
          <a:solidFill>
            <a:srgbClr val="00B050"/>
          </a:solidFill>
        </p:spPr>
        <p:txBody>
          <a:bodyPr vert="horz" lIns="121920" tIns="60960" rIns="121920" bIns="6096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609585">
              <a:defRPr/>
            </a:pPr>
            <a:r>
              <a:rPr lang="it-IT" sz="2400" b="1" dirty="0">
                <a:solidFill>
                  <a:schemeClr val="bg1"/>
                </a:solidFill>
                <a:latin typeface="Montserrat" pitchFamily="2" charset="77"/>
                <a:ea typeface="Roboto" panose="02000000000000000000" pitchFamily="2" charset="0"/>
              </a:rPr>
              <a:t>Varie – Costi non ammissibili</a:t>
            </a:r>
          </a:p>
        </p:txBody>
      </p:sp>
      <p:sp>
        <p:nvSpPr>
          <p:cNvPr id="9" name="Rettangolo 8">
            <a:extLst>
              <a:ext uri="{FF2B5EF4-FFF2-40B4-BE49-F238E27FC236}">
                <a16:creationId xmlns:a16="http://schemas.microsoft.com/office/drawing/2014/main" id="{F4388999-39D1-2B54-D57C-5E93D0E1B5AA}"/>
              </a:ext>
            </a:extLst>
          </p:cNvPr>
          <p:cNvSpPr/>
          <p:nvPr/>
        </p:nvSpPr>
        <p:spPr>
          <a:xfrm>
            <a:off x="807879" y="981074"/>
            <a:ext cx="9585801" cy="5740401"/>
          </a:xfrm>
          <a:prstGeom prst="rect">
            <a:avLst/>
          </a:prstGeom>
          <a:ln>
            <a:solidFill>
              <a:srgbClr val="008341"/>
            </a:solidFill>
          </a:ln>
        </p:spPr>
        <p:style>
          <a:lnRef idx="2">
            <a:schemeClr val="accent1"/>
          </a:lnRef>
          <a:fillRef idx="1">
            <a:schemeClr val="lt1"/>
          </a:fillRef>
          <a:effectRef idx="0">
            <a:schemeClr val="accent1"/>
          </a:effectRef>
          <a:fontRef idx="minor">
            <a:schemeClr val="dk1"/>
          </a:fontRef>
        </p:style>
        <p:txBody>
          <a:bodyPr rtlCol="0" anchor="ctr"/>
          <a:lstStyle/>
          <a:p>
            <a:pPr marR="0" lvl="0" algn="l" defTabSz="914400" rtl="0" eaLnBrk="1" fontAlgn="auto" latinLnBrk="0" hangingPunct="1">
              <a:lnSpc>
                <a:spcPct val="100000"/>
              </a:lnSpc>
              <a:spcBef>
                <a:spcPts val="0"/>
              </a:spcBef>
              <a:spcAft>
                <a:spcPts val="0"/>
              </a:spcAft>
              <a:buClrTx/>
              <a:buSzTx/>
              <a:tabLst/>
              <a:defRPr/>
            </a:pPr>
            <a:r>
              <a:rPr kumimoji="0" lang="it-IT" sz="1600" b="1" i="1" u="none" strike="noStrike" kern="1200" cap="none" spc="0" normalizeH="0" baseline="0" noProof="0" dirty="0">
                <a:ln>
                  <a:noFill/>
                </a:ln>
                <a:solidFill>
                  <a:srgbClr val="000000"/>
                </a:solidFill>
                <a:effectLst/>
                <a:uLnTx/>
                <a:uFillTx/>
                <a:latin typeface="Montserrat" panose="00000500000000000000"/>
                <a:ea typeface="+mn-ea"/>
                <a:cs typeface="+mn-cs"/>
              </a:rPr>
              <a:t>Costi non ammissibili (elenco non esaustivo)</a:t>
            </a:r>
          </a:p>
          <a:p>
            <a:pPr marL="539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it-IT" sz="1600" b="0" i="0" u="none" strike="noStrike" kern="1200" cap="none" spc="0" normalizeH="0" baseline="0" noProof="0" dirty="0">
                <a:ln>
                  <a:noFill/>
                </a:ln>
                <a:solidFill>
                  <a:srgbClr val="000000"/>
                </a:solidFill>
                <a:effectLst/>
                <a:uLnTx/>
                <a:uFillTx/>
                <a:latin typeface="Montserrat" panose="00000500000000000000"/>
                <a:ea typeface="+mn-ea"/>
                <a:cs typeface="+mn-cs"/>
              </a:rPr>
              <a:t>qualsiasi spesa sostenuta o riferita a procedure avviate prima della sottoscrizione del Protocollo di Intesa con Regione Lombardia;</a:t>
            </a:r>
          </a:p>
          <a:p>
            <a:pPr marL="539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it-IT" sz="1600" b="0" i="0" u="none" strike="noStrike" kern="1200" cap="none" spc="0" normalizeH="0" baseline="0" noProof="0" dirty="0">
                <a:ln>
                  <a:noFill/>
                </a:ln>
                <a:solidFill>
                  <a:srgbClr val="000000"/>
                </a:solidFill>
                <a:effectLst/>
                <a:uLnTx/>
                <a:uFillTx/>
                <a:latin typeface="Montserrat" panose="00000500000000000000"/>
                <a:ea typeface="+mn-ea"/>
                <a:cs typeface="+mn-cs"/>
              </a:rPr>
              <a:t>incarichi professionali esterni conferiti con procedure di affidamento avviate o concluse prima della stipula Protocollo di Intesa con Regione Lombardia;</a:t>
            </a:r>
          </a:p>
          <a:p>
            <a:pPr marL="539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it-IT" sz="1600" b="0" i="0" u="none" strike="noStrike" kern="1200" cap="none" spc="0" normalizeH="0" baseline="0" noProof="0" dirty="0">
                <a:ln>
                  <a:noFill/>
                </a:ln>
                <a:solidFill>
                  <a:srgbClr val="000000"/>
                </a:solidFill>
                <a:effectLst/>
                <a:uLnTx/>
                <a:uFillTx/>
                <a:latin typeface="Montserrat" panose="00000500000000000000"/>
                <a:ea typeface="+mn-ea"/>
                <a:cs typeface="+mn-cs"/>
              </a:rPr>
              <a:t>spese per traslochi, pulizie, trasferimenti, incluso l’affitto di spazi ed edifici e il noleggio e l’acquisto di strutture temporanee; </a:t>
            </a:r>
          </a:p>
          <a:p>
            <a:pPr marL="539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it-IT" sz="1600" b="0" i="0" u="none" strike="noStrike" kern="1200" cap="none" spc="0" normalizeH="0" baseline="0" noProof="0" dirty="0">
                <a:ln>
                  <a:noFill/>
                </a:ln>
                <a:solidFill>
                  <a:srgbClr val="000000"/>
                </a:solidFill>
                <a:effectLst/>
                <a:uLnTx/>
                <a:uFillTx/>
                <a:latin typeface="Montserrat" panose="00000500000000000000"/>
                <a:ea typeface="+mn-ea"/>
                <a:cs typeface="+mn-cs"/>
              </a:rPr>
              <a:t>acquisto di terreni e immobili , nel caso FSE+ e, nel caso FESR,  l’ acquisto di terreni pertinenti all’operazione con costo superiore al 10% delle spese tot. ammissibili dell’operazione interessata (per i siti in stato di degrado e industriali dismessi la soglia è del 15 %);</a:t>
            </a:r>
          </a:p>
          <a:p>
            <a:pPr marL="539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it-IT" sz="1600" b="0" i="0" u="none" strike="noStrike" kern="1200" cap="none" spc="0" normalizeH="0" baseline="0" noProof="0" dirty="0">
                <a:ln>
                  <a:noFill/>
                </a:ln>
                <a:solidFill>
                  <a:srgbClr val="000000"/>
                </a:solidFill>
                <a:effectLst/>
                <a:uLnTx/>
                <a:uFillTx/>
                <a:latin typeface="Montserrat" panose="00000500000000000000"/>
                <a:ea typeface="+mn-ea"/>
                <a:cs typeface="+mn-cs"/>
              </a:rPr>
              <a:t>spese di gestione e manutenzione di immobili;</a:t>
            </a:r>
          </a:p>
          <a:p>
            <a:pPr marL="539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it-IT" sz="1600" b="0" i="0" u="none" strike="noStrike" kern="1200" cap="none" spc="0" normalizeH="0" baseline="0" noProof="0" dirty="0">
                <a:ln>
                  <a:noFill/>
                </a:ln>
                <a:solidFill>
                  <a:srgbClr val="000000"/>
                </a:solidFill>
                <a:effectLst/>
                <a:uLnTx/>
                <a:uFillTx/>
                <a:latin typeface="Montserrat" panose="00000500000000000000"/>
                <a:ea typeface="+mn-ea"/>
                <a:cs typeface="+mn-cs"/>
              </a:rPr>
              <a:t>acquisto di beni di consumo, di beni non inventariabili, di beni usati;</a:t>
            </a:r>
          </a:p>
          <a:p>
            <a:pPr marL="539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it-IT" sz="1600" b="0" i="0" u="none" strike="noStrike" kern="1200" cap="none" spc="0" normalizeH="0" baseline="0" noProof="0" dirty="0">
                <a:ln>
                  <a:noFill/>
                </a:ln>
                <a:solidFill>
                  <a:srgbClr val="000000"/>
                </a:solidFill>
                <a:effectLst/>
                <a:uLnTx/>
                <a:uFillTx/>
                <a:latin typeface="Montserrat" panose="00000500000000000000"/>
                <a:ea typeface="+mn-ea"/>
                <a:cs typeface="+mn-cs"/>
              </a:rPr>
              <a:t>realizzazione di opere di manutenzione ordinaria;</a:t>
            </a:r>
          </a:p>
          <a:p>
            <a:pPr marL="539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it-IT" sz="1600" b="0" i="0" u="none" strike="noStrike" kern="1200" cap="none" spc="0" normalizeH="0" baseline="0" noProof="0" dirty="0">
                <a:ln>
                  <a:noFill/>
                </a:ln>
                <a:solidFill>
                  <a:srgbClr val="000000"/>
                </a:solidFill>
                <a:effectLst/>
                <a:uLnTx/>
                <a:uFillTx/>
                <a:latin typeface="Montserrat" panose="00000500000000000000"/>
                <a:ea typeface="+mn-ea"/>
                <a:cs typeface="+mn-cs"/>
              </a:rPr>
              <a:t>Interessi passivi </a:t>
            </a:r>
          </a:p>
          <a:p>
            <a:pPr marL="254000" marR="0" lvl="1" algn="l" defTabSz="914400" rtl="0" eaLnBrk="1" fontAlgn="auto" latinLnBrk="0" hangingPunct="1">
              <a:lnSpc>
                <a:spcPct val="100000"/>
              </a:lnSpc>
              <a:spcBef>
                <a:spcPts val="0"/>
              </a:spcBef>
              <a:spcAft>
                <a:spcPts val="0"/>
              </a:spcAft>
              <a:buClrTx/>
              <a:buSzTx/>
              <a:tabLst/>
              <a:defRPr/>
            </a:pPr>
            <a:endParaRPr kumimoji="0" lang="it-IT" sz="1600" b="0" i="0" u="none" strike="noStrike" kern="1200" cap="none" spc="0" normalizeH="0" baseline="0" noProof="0" dirty="0">
              <a:ln>
                <a:noFill/>
              </a:ln>
              <a:solidFill>
                <a:srgbClr val="000000"/>
              </a:solidFill>
              <a:effectLst/>
              <a:uLnTx/>
              <a:uFillTx/>
              <a:latin typeface="Montserrat" panose="00000500000000000000"/>
              <a:ea typeface="+mn-ea"/>
              <a:cs typeface="+mn-cs"/>
            </a:endParaRPr>
          </a:p>
          <a:p>
            <a:pPr marL="254000" lvl="1" algn="just">
              <a:defRPr/>
            </a:pPr>
            <a:r>
              <a:rPr lang="it-IT" sz="2400" b="1" dirty="0">
                <a:solidFill>
                  <a:srgbClr val="FF0000"/>
                </a:solidFill>
                <a:latin typeface="Montserrat" panose="00000500000000000000"/>
              </a:rPr>
              <a:t>! </a:t>
            </a:r>
            <a:r>
              <a:rPr lang="it-IT" sz="1600" dirty="0">
                <a:solidFill>
                  <a:schemeClr val="tx1"/>
                </a:solidFill>
                <a:latin typeface="Montserrat" panose="00000500000000000000"/>
              </a:rPr>
              <a:t>Nell’ambito del FSE+ le forniture di mobili, attrezzature sono ammissibili ai sensi del Reg. (UE) 2021/1057, art. 16, comma 1  se: </a:t>
            </a:r>
            <a:r>
              <a:rPr lang="it-IT" sz="1600" i="1" dirty="0">
                <a:solidFill>
                  <a:schemeClr val="tx1"/>
                </a:solidFill>
                <a:latin typeface="Montserrat" panose="00000500000000000000"/>
              </a:rPr>
              <a:t>«</a:t>
            </a:r>
            <a:r>
              <a:rPr lang="it-IT" sz="1600" i="1" dirty="0">
                <a:solidFill>
                  <a:srgbClr val="000000"/>
                </a:solidFill>
                <a:latin typeface="Montserrat" panose="00000500000000000000"/>
              </a:rPr>
              <a:t>l’acquisto sia necessario per raggiungere l'obiettivo dell'operazione, o qualora tali voci siano completamente ammortizzate durante l'operazione, o qualora l'acquisto di tali articoli sia l'opzione più economica»</a:t>
            </a:r>
            <a:r>
              <a:rPr lang="it-IT" sz="1600" dirty="0">
                <a:solidFill>
                  <a:srgbClr val="000000"/>
                </a:solidFill>
                <a:latin typeface="Montserrat" panose="00000500000000000000"/>
              </a:rPr>
              <a:t> (da dimostrare) e </a:t>
            </a:r>
            <a:r>
              <a:rPr lang="it-IT" sz="1600" dirty="0">
                <a:solidFill>
                  <a:schemeClr val="tx1"/>
                </a:solidFill>
                <a:latin typeface="Montserrat" panose="00000500000000000000"/>
              </a:rPr>
              <a:t>solo se in quota non preponderante rispetto all’importo dell’operazione (</a:t>
            </a:r>
            <a:r>
              <a:rPr lang="it-IT" sz="1600" u="sng" dirty="0" err="1">
                <a:solidFill>
                  <a:schemeClr val="tx1"/>
                </a:solidFill>
                <a:latin typeface="Montserrat" panose="00000500000000000000"/>
              </a:rPr>
              <a:t>max</a:t>
            </a:r>
            <a:r>
              <a:rPr lang="it-IT" sz="1600" u="sng" dirty="0">
                <a:solidFill>
                  <a:schemeClr val="tx1"/>
                </a:solidFill>
                <a:latin typeface="Montserrat" panose="00000500000000000000"/>
              </a:rPr>
              <a:t> 40%, comprensivo di IVA se non recuperabile, del valore dell’operazione</a:t>
            </a:r>
            <a:r>
              <a:rPr lang="it-IT" sz="1600" dirty="0">
                <a:solidFill>
                  <a:schemeClr val="tx1"/>
                </a:solidFill>
                <a:latin typeface="Montserrat" panose="00000500000000000000"/>
              </a:rPr>
              <a:t>), come da indicazione dell’</a:t>
            </a:r>
            <a:r>
              <a:rPr lang="it-IT" sz="1600" dirty="0" err="1">
                <a:solidFill>
                  <a:schemeClr val="tx1"/>
                </a:solidFill>
                <a:latin typeface="Montserrat" panose="00000500000000000000"/>
              </a:rPr>
              <a:t>AdG</a:t>
            </a:r>
            <a:r>
              <a:rPr lang="it-IT" sz="1600" dirty="0">
                <a:solidFill>
                  <a:schemeClr val="tx1"/>
                </a:solidFill>
                <a:latin typeface="Montserrat" panose="00000500000000000000"/>
              </a:rPr>
              <a:t> PR FSE+ 2021-2027</a:t>
            </a:r>
          </a:p>
          <a:p>
            <a:pPr marL="539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it-IT" sz="2000" dirty="0">
              <a:solidFill>
                <a:schemeClr val="tx1"/>
              </a:solidFill>
              <a:latin typeface="Montserrat" panose="00000500000000000000" pitchFamily="2" charset="0"/>
            </a:endParaRPr>
          </a:p>
        </p:txBody>
      </p:sp>
    </p:spTree>
    <p:extLst>
      <p:ext uri="{BB962C8B-B14F-4D97-AF65-F5344CB8AC3E}">
        <p14:creationId xmlns:p14="http://schemas.microsoft.com/office/powerpoint/2010/main" val="26684820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a:extLst>
              <a:ext uri="{FF2B5EF4-FFF2-40B4-BE49-F238E27FC236}">
                <a16:creationId xmlns:a16="http://schemas.microsoft.com/office/drawing/2014/main" id="{C1A2D928-3BB7-4475-AD8A-71275ACF7BEB}"/>
              </a:ext>
            </a:extLst>
          </p:cNvPr>
          <p:cNvSpPr txBox="1"/>
          <p:nvPr/>
        </p:nvSpPr>
        <p:spPr>
          <a:xfrm>
            <a:off x="9982201" y="6581003"/>
            <a:ext cx="581891" cy="276999"/>
          </a:xfrm>
          <a:prstGeom prst="rect">
            <a:avLst/>
          </a:prstGeom>
          <a:noFill/>
        </p:spPr>
        <p:txBody>
          <a:bodyPr wrap="square" rtlCol="0">
            <a:spAutoFit/>
          </a:bodyPr>
          <a:lstStyle/>
          <a:p>
            <a:r>
              <a:rPr lang="it-IT" sz="1200" b="1" dirty="0">
                <a:solidFill>
                  <a:schemeClr val="bg1"/>
                </a:solidFill>
                <a:latin typeface="Helvetica" panose="020B0604020202020204" pitchFamily="34" charset="0"/>
                <a:cs typeface="Helvetica" panose="020B0604020202020204" pitchFamily="34" charset="0"/>
              </a:rPr>
              <a:t>17</a:t>
            </a:r>
          </a:p>
        </p:txBody>
      </p:sp>
      <p:sp>
        <p:nvSpPr>
          <p:cNvPr id="7" name="Slide Number Placeholder 2">
            <a:extLst>
              <a:ext uri="{FF2B5EF4-FFF2-40B4-BE49-F238E27FC236}">
                <a16:creationId xmlns:a16="http://schemas.microsoft.com/office/drawing/2014/main" id="{BBABD73E-734C-4AEB-BAEA-397F231CAD2A}"/>
              </a:ext>
            </a:extLst>
          </p:cNvPr>
          <p:cNvSpPr>
            <a:spLocks noGrp="1"/>
          </p:cNvSpPr>
          <p:nvPr>
            <p:ph type="sldNum" sz="quarter" idx="12"/>
          </p:nvPr>
        </p:nvSpPr>
        <p:spPr>
          <a:xfrm>
            <a:off x="8737600" y="6356351"/>
            <a:ext cx="2844800" cy="365125"/>
          </a:xfrm>
        </p:spPr>
        <p:txBody>
          <a:bodyPr/>
          <a:lstStyle/>
          <a:p>
            <a:fld id="{49BB6CCB-ABA9-DF47-8B77-5ED46CF7886A}" type="slidenum">
              <a:rPr lang="it-IT" b="1" smtClean="0">
                <a:solidFill>
                  <a:srgbClr val="008341"/>
                </a:solidFill>
                <a:latin typeface="Montserrat" pitchFamily="2" charset="77"/>
                <a:ea typeface="Roboto" panose="02000000000000000000" pitchFamily="2" charset="0"/>
              </a:rPr>
              <a:t>19</a:t>
            </a:fld>
            <a:endParaRPr lang="it-IT" b="1" dirty="0">
              <a:solidFill>
                <a:srgbClr val="008341"/>
              </a:solidFill>
              <a:latin typeface="Montserrat" pitchFamily="2" charset="77"/>
              <a:ea typeface="Roboto" panose="02000000000000000000" pitchFamily="2" charset="0"/>
            </a:endParaRPr>
          </a:p>
        </p:txBody>
      </p:sp>
      <p:sp>
        <p:nvSpPr>
          <p:cNvPr id="8" name="Titolo 1">
            <a:extLst>
              <a:ext uri="{FF2B5EF4-FFF2-40B4-BE49-F238E27FC236}">
                <a16:creationId xmlns:a16="http://schemas.microsoft.com/office/drawing/2014/main" id="{C70A5850-017A-4F30-ABCE-2AAE74CE36A5}"/>
              </a:ext>
            </a:extLst>
          </p:cNvPr>
          <p:cNvSpPr txBox="1">
            <a:spLocks/>
          </p:cNvSpPr>
          <p:nvPr/>
        </p:nvSpPr>
        <p:spPr>
          <a:xfrm>
            <a:off x="833121" y="196153"/>
            <a:ext cx="9560559" cy="660503"/>
          </a:xfrm>
          <a:prstGeom prst="rect">
            <a:avLst/>
          </a:prstGeom>
          <a:solidFill>
            <a:srgbClr val="00B050"/>
          </a:solidFill>
        </p:spPr>
        <p:txBody>
          <a:bodyPr vert="horz" lIns="121920" tIns="60960" rIns="121920" bIns="6096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609585">
              <a:defRPr/>
            </a:pPr>
            <a:r>
              <a:rPr lang="it-IT" sz="2400" b="1" dirty="0">
                <a:solidFill>
                  <a:schemeClr val="bg1"/>
                </a:solidFill>
                <a:latin typeface="Montserrat" pitchFamily="2" charset="77"/>
                <a:ea typeface="Roboto" panose="02000000000000000000" pitchFamily="2" charset="0"/>
              </a:rPr>
              <a:t>Varie – CUP</a:t>
            </a:r>
          </a:p>
        </p:txBody>
      </p:sp>
      <p:sp>
        <p:nvSpPr>
          <p:cNvPr id="10" name="Rettangolo 9">
            <a:extLst>
              <a:ext uri="{FF2B5EF4-FFF2-40B4-BE49-F238E27FC236}">
                <a16:creationId xmlns:a16="http://schemas.microsoft.com/office/drawing/2014/main" id="{413F5EF8-EAE1-26D8-FCF2-5A6C6462DBC5}"/>
              </a:ext>
            </a:extLst>
          </p:cNvPr>
          <p:cNvSpPr/>
          <p:nvPr/>
        </p:nvSpPr>
        <p:spPr>
          <a:xfrm>
            <a:off x="833121" y="1682499"/>
            <a:ext cx="9585801" cy="1746501"/>
          </a:xfrm>
          <a:prstGeom prst="rect">
            <a:avLst/>
          </a:prstGeom>
          <a:ln>
            <a:solidFill>
              <a:srgbClr val="008341"/>
            </a:solidFill>
          </a:ln>
        </p:spPr>
        <p:style>
          <a:lnRef idx="2">
            <a:schemeClr val="accent1"/>
          </a:lnRef>
          <a:fillRef idx="1">
            <a:schemeClr val="lt1"/>
          </a:fillRef>
          <a:effectRef idx="0">
            <a:schemeClr val="accent1"/>
          </a:effectRef>
          <a:fontRef idx="minor">
            <a:schemeClr val="dk1"/>
          </a:fontRef>
        </p:style>
        <p:txBody>
          <a:bodyPr rtlCol="0" anchor="ct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it-IT" sz="1600" b="1" i="0" u="none" strike="noStrike" kern="1200" cap="none" spc="0" normalizeH="0" baseline="0" noProof="0" dirty="0">
                <a:ln>
                  <a:noFill/>
                </a:ln>
                <a:solidFill>
                  <a:srgbClr val="000000"/>
                </a:solidFill>
                <a:effectLst/>
                <a:highlight>
                  <a:srgbClr val="FFFFFF"/>
                </a:highlight>
                <a:uLnTx/>
                <a:uFillTx/>
                <a:latin typeface="Montserrat" panose="00000500000000000000"/>
                <a:ea typeface="+mn-ea"/>
                <a:cs typeface="+mn-cs"/>
              </a:rPr>
              <a:t>Si raccomanda</a:t>
            </a:r>
            <a:r>
              <a:rPr kumimoji="0" lang="it-IT" sz="1600" b="0" i="0" u="none" strike="noStrike" kern="1200" cap="none" spc="0" normalizeH="0" baseline="0" noProof="0" dirty="0">
                <a:ln>
                  <a:noFill/>
                </a:ln>
                <a:solidFill>
                  <a:srgbClr val="000000"/>
                </a:solidFill>
                <a:effectLst/>
                <a:highlight>
                  <a:srgbClr val="FFFFFF"/>
                </a:highlight>
                <a:uLnTx/>
                <a:uFillTx/>
                <a:latin typeface="Montserrat" panose="00000500000000000000"/>
                <a:ea typeface="+mn-ea"/>
                <a:cs typeface="+mn-cs"/>
              </a:rPr>
              <a:t>, ove possibile, </a:t>
            </a:r>
            <a:r>
              <a:rPr kumimoji="0" lang="it-IT" sz="1600" b="1" i="0" u="none" strike="noStrike" kern="1200" cap="none" spc="0" normalizeH="0" baseline="0" noProof="0" dirty="0">
                <a:ln>
                  <a:noFill/>
                </a:ln>
                <a:solidFill>
                  <a:srgbClr val="000000"/>
                </a:solidFill>
                <a:effectLst/>
                <a:highlight>
                  <a:srgbClr val="FFFFFF"/>
                </a:highlight>
                <a:uLnTx/>
                <a:uFillTx/>
                <a:latin typeface="Montserrat" panose="00000500000000000000"/>
                <a:ea typeface="+mn-ea"/>
                <a:cs typeface="+mn-cs"/>
              </a:rPr>
              <a:t>di ridurre il più possibile il numero dei CUP rilasciati </a:t>
            </a:r>
            <a:r>
              <a:rPr kumimoji="0" lang="it-IT" sz="1600" b="0" i="0" u="none" strike="noStrike" kern="1200" cap="none" spc="0" normalizeH="0" baseline="0" noProof="0" dirty="0">
                <a:ln>
                  <a:noFill/>
                </a:ln>
                <a:solidFill>
                  <a:srgbClr val="000000"/>
                </a:solidFill>
                <a:effectLst/>
                <a:highlight>
                  <a:srgbClr val="FFFFFF"/>
                </a:highlight>
                <a:uLnTx/>
                <a:uFillTx/>
                <a:latin typeface="Montserrat" panose="00000500000000000000"/>
                <a:ea typeface="+mn-ea"/>
                <a:cs typeface="+mn-cs"/>
              </a:rPr>
              <a:t>per le operazioni/azioni per agevolare le operazioni contabili delle SUS;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it-IT" sz="1600" b="0" i="0" u="none" strike="noStrike" kern="1200" cap="none" spc="0" normalizeH="0" baseline="0" noProof="0" dirty="0">
                <a:ln>
                  <a:noFill/>
                </a:ln>
                <a:solidFill>
                  <a:srgbClr val="000000"/>
                </a:solidFill>
                <a:effectLst/>
                <a:highlight>
                  <a:srgbClr val="FFFFFF"/>
                </a:highlight>
                <a:uLnTx/>
                <a:uFillTx/>
                <a:latin typeface="Montserrat" panose="00000500000000000000"/>
                <a:ea typeface="+mn-ea"/>
                <a:cs typeface="+mn-cs"/>
              </a:rPr>
              <a:t>Ai fini dell’erogazione dei contributi da parte di R.L., è necessario che i comuni provvedano all’</a:t>
            </a:r>
            <a:r>
              <a:rPr kumimoji="0" lang="it-IT" sz="1600" b="1" i="0" u="none" strike="noStrike" kern="1200" cap="none" spc="0" normalizeH="0" baseline="0" noProof="0" dirty="0">
                <a:ln>
                  <a:noFill/>
                </a:ln>
                <a:solidFill>
                  <a:srgbClr val="000000"/>
                </a:solidFill>
                <a:effectLst/>
                <a:highlight>
                  <a:srgbClr val="FFFFFF"/>
                </a:highlight>
                <a:uLnTx/>
                <a:uFillTx/>
                <a:latin typeface="Montserrat" panose="00000500000000000000"/>
                <a:ea typeface="+mn-ea"/>
                <a:cs typeface="+mn-cs"/>
              </a:rPr>
              <a:t>emissione dei CUP</a:t>
            </a:r>
            <a:r>
              <a:rPr kumimoji="0" lang="it-IT" sz="1600" b="0" i="0" u="none" strike="noStrike" kern="1200" cap="none" spc="0" normalizeH="0" baseline="0" noProof="0" dirty="0">
                <a:ln>
                  <a:noFill/>
                </a:ln>
                <a:solidFill>
                  <a:srgbClr val="000000"/>
                </a:solidFill>
                <a:effectLst/>
                <a:highlight>
                  <a:srgbClr val="FFFFFF"/>
                </a:highlight>
                <a:uLnTx/>
                <a:uFillTx/>
                <a:latin typeface="Montserrat" panose="00000500000000000000"/>
                <a:ea typeface="+mn-ea"/>
                <a:cs typeface="+mn-cs"/>
              </a:rPr>
              <a:t>, per consentire l’assunzione dell’impegno contabile e l’erogazione dell’anticipo del 10%</a:t>
            </a:r>
          </a:p>
        </p:txBody>
      </p:sp>
    </p:spTree>
    <p:extLst>
      <p:ext uri="{BB962C8B-B14F-4D97-AF65-F5344CB8AC3E}">
        <p14:creationId xmlns:p14="http://schemas.microsoft.com/office/powerpoint/2010/main" val="26562683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1">
            <a:extLst>
              <a:ext uri="{FF2B5EF4-FFF2-40B4-BE49-F238E27FC236}">
                <a16:creationId xmlns:a16="http://schemas.microsoft.com/office/drawing/2014/main" id="{05EBD86C-DC9A-9743-AD24-BFEBACD4EFB8}"/>
              </a:ext>
            </a:extLst>
          </p:cNvPr>
          <p:cNvSpPr txBox="1">
            <a:spLocks/>
          </p:cNvSpPr>
          <p:nvPr/>
        </p:nvSpPr>
        <p:spPr>
          <a:xfrm>
            <a:off x="1067461" y="269485"/>
            <a:ext cx="9437257" cy="660503"/>
          </a:xfrm>
          <a:prstGeom prst="rect">
            <a:avLst/>
          </a:prstGeom>
        </p:spPr>
        <p:txBody>
          <a:bodyPr vert="horz" lIns="121920" tIns="60960" rIns="121920" bIns="6096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609585">
              <a:defRPr/>
            </a:pPr>
            <a:endParaRPr lang="it-IT" sz="2400" b="1" dirty="0">
              <a:solidFill>
                <a:srgbClr val="008341"/>
              </a:solidFill>
              <a:latin typeface="Montserrat" pitchFamily="2" charset="77"/>
              <a:ea typeface="Roboto" panose="02000000000000000000" pitchFamily="2" charset="0"/>
            </a:endParaRPr>
          </a:p>
        </p:txBody>
      </p:sp>
      <p:sp>
        <p:nvSpPr>
          <p:cNvPr id="7" name="Slide Number Placeholder 2">
            <a:extLst>
              <a:ext uri="{FF2B5EF4-FFF2-40B4-BE49-F238E27FC236}">
                <a16:creationId xmlns:a16="http://schemas.microsoft.com/office/drawing/2014/main" id="{C9741904-5FA4-D542-BEC6-61FDB0D7B1D2}"/>
              </a:ext>
            </a:extLst>
          </p:cNvPr>
          <p:cNvSpPr>
            <a:spLocks noGrp="1"/>
          </p:cNvSpPr>
          <p:nvPr>
            <p:ph type="sldNum" sz="quarter" idx="12"/>
          </p:nvPr>
        </p:nvSpPr>
        <p:spPr>
          <a:xfrm>
            <a:off x="-1046480" y="6405952"/>
            <a:ext cx="2844800" cy="365125"/>
          </a:xfrm>
        </p:spPr>
        <p:txBody>
          <a:bodyPr/>
          <a:lstStyle/>
          <a:p>
            <a:fld id="{49BB6CCB-ABA9-DF47-8B77-5ED46CF7886A}" type="slidenum">
              <a:rPr lang="it-IT" b="1" smtClean="0">
                <a:solidFill>
                  <a:schemeClr val="bg1"/>
                </a:solidFill>
                <a:latin typeface="Montserrat" pitchFamily="2" charset="77"/>
                <a:ea typeface="Roboto" panose="02000000000000000000" pitchFamily="2" charset="0"/>
              </a:rPr>
              <a:t>2</a:t>
            </a:fld>
            <a:endParaRPr lang="it-IT" b="1" dirty="0">
              <a:solidFill>
                <a:schemeClr val="bg1"/>
              </a:solidFill>
              <a:latin typeface="Montserrat" pitchFamily="2" charset="77"/>
              <a:ea typeface="Roboto" panose="02000000000000000000" pitchFamily="2" charset="0"/>
            </a:endParaRPr>
          </a:p>
        </p:txBody>
      </p:sp>
      <p:sp>
        <p:nvSpPr>
          <p:cNvPr id="11" name="Titolo 1">
            <a:extLst>
              <a:ext uri="{FF2B5EF4-FFF2-40B4-BE49-F238E27FC236}">
                <a16:creationId xmlns:a16="http://schemas.microsoft.com/office/drawing/2014/main" id="{663E097C-2455-4D43-B775-9387D805A787}"/>
              </a:ext>
            </a:extLst>
          </p:cNvPr>
          <p:cNvSpPr txBox="1">
            <a:spLocks/>
          </p:cNvSpPr>
          <p:nvPr/>
        </p:nvSpPr>
        <p:spPr>
          <a:xfrm>
            <a:off x="833121" y="179062"/>
            <a:ext cx="9560559" cy="660503"/>
          </a:xfrm>
          <a:prstGeom prst="rect">
            <a:avLst/>
          </a:prstGeom>
          <a:solidFill>
            <a:srgbClr val="00B050"/>
          </a:solidFill>
        </p:spPr>
        <p:txBody>
          <a:bodyPr vert="horz" lIns="121920" tIns="60960" rIns="121920" bIns="6096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609585">
              <a:defRPr/>
            </a:pPr>
            <a:r>
              <a:rPr lang="it-IT" sz="2400" b="1" dirty="0">
                <a:solidFill>
                  <a:schemeClr val="bg1"/>
                </a:solidFill>
                <a:latin typeface="Montserrat" pitchFamily="2" charset="77"/>
                <a:ea typeface="Roboto" panose="02000000000000000000" pitchFamily="2" charset="0"/>
              </a:rPr>
              <a:t>Le Strategie di Sviluppo Urbano Sostenibile</a:t>
            </a:r>
          </a:p>
        </p:txBody>
      </p:sp>
      <p:sp>
        <p:nvSpPr>
          <p:cNvPr id="2" name="Rettangolo con angoli arrotondati 1">
            <a:extLst>
              <a:ext uri="{FF2B5EF4-FFF2-40B4-BE49-F238E27FC236}">
                <a16:creationId xmlns:a16="http://schemas.microsoft.com/office/drawing/2014/main" id="{F6AE5DF2-7138-D46A-BA9D-A61B1C856CF8}"/>
              </a:ext>
            </a:extLst>
          </p:cNvPr>
          <p:cNvSpPr/>
          <p:nvPr/>
        </p:nvSpPr>
        <p:spPr>
          <a:xfrm>
            <a:off x="935382" y="3462881"/>
            <a:ext cx="3189579" cy="2324727"/>
          </a:xfrm>
          <a:prstGeom prst="roundRect">
            <a:avLst/>
          </a:prstGeom>
          <a:solidFill>
            <a:srgbClr val="3EA652"/>
          </a:solidFill>
        </p:spPr>
        <p:style>
          <a:lnRef idx="1">
            <a:schemeClr val="accent1"/>
          </a:lnRef>
          <a:fillRef idx="3">
            <a:schemeClr val="accent1"/>
          </a:fillRef>
          <a:effectRef idx="2">
            <a:schemeClr val="accent1"/>
          </a:effectRef>
          <a:fontRef idx="minor">
            <a:schemeClr val="lt1"/>
          </a:fontRef>
        </p:style>
        <p:txBody>
          <a:bodyPr rtlCol="0" anchor="ctr"/>
          <a:lstStyle/>
          <a:p>
            <a:pPr marL="0" marR="0" lvl="1" indent="0" algn="just" defTabSz="914400" rtl="0" eaLnBrk="1" fontAlgn="auto" latinLnBrk="0" hangingPunct="1">
              <a:lnSpc>
                <a:spcPct val="107000"/>
              </a:lnSpc>
              <a:spcBef>
                <a:spcPts val="0"/>
              </a:spcBef>
              <a:spcAft>
                <a:spcPts val="1200"/>
              </a:spcAft>
              <a:buClr>
                <a:srgbClr val="12994A"/>
              </a:buClr>
              <a:buSzTx/>
              <a:buFontTx/>
              <a:buNone/>
              <a:tabLst/>
              <a:defRPr/>
            </a:pPr>
            <a:r>
              <a:rPr lang="it-IT" sz="1400" dirty="0">
                <a:solidFill>
                  <a:schemeClr val="tx1"/>
                </a:solidFill>
                <a:latin typeface="Montserrat" panose="00000500000000000000" pitchFamily="2" charset="0"/>
              </a:rPr>
              <a:t>Le Strategie di Sviluppo Urbano Sostenibile (SUS) attuano processi di rigenerazione urbana intesa quale insieme coordinato di azioni urbanistico-edilizi (materiali) e di iniziative sociali (immateriali) </a:t>
            </a:r>
          </a:p>
        </p:txBody>
      </p:sp>
      <p:sp>
        <p:nvSpPr>
          <p:cNvPr id="4" name="Rettangolo 3">
            <a:extLst>
              <a:ext uri="{FF2B5EF4-FFF2-40B4-BE49-F238E27FC236}">
                <a16:creationId xmlns:a16="http://schemas.microsoft.com/office/drawing/2014/main" id="{B380741C-F8D4-9E0B-EE2E-707178EA3D14}"/>
              </a:ext>
            </a:extLst>
          </p:cNvPr>
          <p:cNvSpPr/>
          <p:nvPr/>
        </p:nvSpPr>
        <p:spPr>
          <a:xfrm>
            <a:off x="4320901" y="2884454"/>
            <a:ext cx="6072780" cy="1676494"/>
          </a:xfrm>
          <a:prstGeom prst="rect">
            <a:avLst/>
          </a:prstGeom>
          <a:solidFill>
            <a:schemeClr val="accent5">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r>
              <a:rPr lang="it-IT" sz="1400" dirty="0">
                <a:solidFill>
                  <a:schemeClr val="tx1"/>
                </a:solidFill>
                <a:latin typeface="Montserrat" panose="00000500000000000000" pitchFamily="2" charset="0"/>
              </a:rPr>
              <a:t>Le SUS di RL sono finanziate:</a:t>
            </a:r>
          </a:p>
          <a:p>
            <a:pPr marL="285750" indent="-285750">
              <a:buFont typeface="Arial" panose="020B0604020202020204" pitchFamily="34" charset="0"/>
              <a:buChar char="•"/>
            </a:pPr>
            <a:r>
              <a:rPr lang="it-IT" sz="1400" dirty="0">
                <a:solidFill>
                  <a:schemeClr val="tx1"/>
                </a:solidFill>
                <a:latin typeface="Montserrat" panose="00000500000000000000" pitchFamily="2" charset="0"/>
              </a:rPr>
              <a:t>con il PR FESR 2021-2027, attraverso l’Asse 4 «Un’Europa più vicina ai cittadini», OS 5.1 - € 150 mil. €;</a:t>
            </a:r>
          </a:p>
          <a:p>
            <a:pPr marL="285750" indent="-285750">
              <a:buFont typeface="Arial" panose="020B0604020202020204" pitchFamily="34" charset="0"/>
              <a:buChar char="•"/>
            </a:pPr>
            <a:r>
              <a:rPr lang="it-IT" sz="1400" dirty="0">
                <a:solidFill>
                  <a:schemeClr val="tx1"/>
                </a:solidFill>
                <a:latin typeface="Montserrat" panose="00000500000000000000" pitchFamily="2" charset="0"/>
              </a:rPr>
              <a:t>con il PR FSE+ 2021-2027, attraverso azioni dedicate e riserve nell’ambito di azioni più generali – ca € 26 milioni.</a:t>
            </a:r>
          </a:p>
          <a:p>
            <a:pPr marL="285750" indent="-285750">
              <a:buFont typeface="Arial" panose="020B0604020202020204" pitchFamily="34" charset="0"/>
              <a:buChar char="•"/>
            </a:pPr>
            <a:r>
              <a:rPr lang="it-IT" sz="1400" dirty="0">
                <a:solidFill>
                  <a:schemeClr val="tx1"/>
                </a:solidFill>
                <a:latin typeface="Montserrat" panose="00000500000000000000" pitchFamily="2" charset="0"/>
              </a:rPr>
              <a:t>L’importo massimo finanziato per ogni SUS è di 15 mil. € (FESR e FSE+)</a:t>
            </a:r>
          </a:p>
        </p:txBody>
      </p:sp>
      <p:sp>
        <p:nvSpPr>
          <p:cNvPr id="10" name="Rettangolo 9">
            <a:extLst>
              <a:ext uri="{FF2B5EF4-FFF2-40B4-BE49-F238E27FC236}">
                <a16:creationId xmlns:a16="http://schemas.microsoft.com/office/drawing/2014/main" id="{6C427ADB-2BCE-81C0-AC8B-907EC1C0163B}"/>
              </a:ext>
            </a:extLst>
          </p:cNvPr>
          <p:cNvSpPr/>
          <p:nvPr/>
        </p:nvSpPr>
        <p:spPr>
          <a:xfrm>
            <a:off x="4320901" y="4660080"/>
            <a:ext cx="6072780" cy="1676494"/>
          </a:xfrm>
          <a:prstGeom prst="rect">
            <a:avLst/>
          </a:prstGeom>
          <a:solidFill>
            <a:schemeClr val="accent5">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r>
              <a:rPr lang="it-IT" sz="1400" dirty="0">
                <a:solidFill>
                  <a:schemeClr val="tx1"/>
                </a:solidFill>
                <a:latin typeface="Montserrat" panose="00000500000000000000" pitchFamily="2" charset="0"/>
              </a:rPr>
              <a:t>Ciascuna SUS può attivare un’</a:t>
            </a:r>
            <a:r>
              <a:rPr lang="it-IT" sz="1400" b="1" dirty="0">
                <a:solidFill>
                  <a:schemeClr val="tx1"/>
                </a:solidFill>
                <a:latin typeface="Montserrat" panose="00000500000000000000" pitchFamily="2" charset="0"/>
              </a:rPr>
              <a:t>azione di governance </a:t>
            </a:r>
            <a:r>
              <a:rPr lang="it-IT" sz="1400" dirty="0">
                <a:solidFill>
                  <a:schemeClr val="tx1"/>
                </a:solidFill>
                <a:latin typeface="Montserrat" panose="00000500000000000000" pitchFamily="2" charset="0"/>
              </a:rPr>
              <a:t>della strategia stessa nell’ambito della quale rientrano spese del personale interno, eventuali spese per consulenti esterni, spese di comunicazione, spese per valutazioni di impatto. </a:t>
            </a:r>
          </a:p>
          <a:p>
            <a:r>
              <a:rPr lang="it-IT" sz="1400" dirty="0">
                <a:solidFill>
                  <a:schemeClr val="tx1"/>
                </a:solidFill>
                <a:latin typeface="Montserrat" panose="00000500000000000000" pitchFamily="2" charset="0"/>
              </a:rPr>
              <a:t>L’azione è finanziata a valere sulle risorse dell’Asse dell’</a:t>
            </a:r>
            <a:r>
              <a:rPr lang="it-IT" sz="1400" b="1" i="1" dirty="0">
                <a:solidFill>
                  <a:schemeClr val="tx1"/>
                </a:solidFill>
                <a:latin typeface="Montserrat" panose="00000500000000000000" pitchFamily="2" charset="0"/>
              </a:rPr>
              <a:t>Assistenza Tecnica del PR FESR </a:t>
            </a:r>
            <a:r>
              <a:rPr lang="it-IT" sz="1400" dirty="0">
                <a:solidFill>
                  <a:schemeClr val="tx1"/>
                </a:solidFill>
                <a:latin typeface="Montserrat" panose="00000500000000000000" pitchFamily="2" charset="0"/>
              </a:rPr>
              <a:t>(importo max 2% del budget della strategia; max 300.000 euro). Pertanto rappresenta un importo aggiuntivo ai 15 mil. €.</a:t>
            </a:r>
          </a:p>
        </p:txBody>
      </p:sp>
      <p:sp>
        <p:nvSpPr>
          <p:cNvPr id="5" name="Rettangolo 4">
            <a:extLst>
              <a:ext uri="{FF2B5EF4-FFF2-40B4-BE49-F238E27FC236}">
                <a16:creationId xmlns:a16="http://schemas.microsoft.com/office/drawing/2014/main" id="{06A43447-F56B-203E-1F0A-C2B60EF16235}"/>
              </a:ext>
            </a:extLst>
          </p:cNvPr>
          <p:cNvSpPr/>
          <p:nvPr/>
        </p:nvSpPr>
        <p:spPr>
          <a:xfrm>
            <a:off x="833121" y="1025184"/>
            <a:ext cx="9560559" cy="1585960"/>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marL="380990" indent="-380990" algn="just">
              <a:spcBef>
                <a:spcPts val="600"/>
              </a:spcBef>
              <a:buClr>
                <a:srgbClr val="00B050"/>
              </a:buClr>
              <a:buFont typeface="Wingdings" panose="05000000000000000000" pitchFamily="2" charset="2"/>
              <a:buChar char="q"/>
            </a:pPr>
            <a:r>
              <a:rPr lang="it-IT" sz="1600" dirty="0">
                <a:solidFill>
                  <a:schemeClr val="tx1"/>
                </a:solidFill>
                <a:latin typeface="Montserrat" panose="00000500000000000000" pitchFamily="2" charset="0"/>
              </a:rPr>
              <a:t>Il  15 luglio 2022, con Decisione C(2022) 4787 </a:t>
            </a:r>
            <a:r>
              <a:rPr lang="it-IT" sz="1600" dirty="0" err="1">
                <a:solidFill>
                  <a:schemeClr val="tx1"/>
                </a:solidFill>
                <a:latin typeface="Montserrat" panose="00000500000000000000" pitchFamily="2" charset="0"/>
              </a:rPr>
              <a:t>final</a:t>
            </a:r>
            <a:r>
              <a:rPr lang="it-IT" sz="1600" dirty="0">
                <a:solidFill>
                  <a:schemeClr val="tx1"/>
                </a:solidFill>
                <a:latin typeface="Montserrat" panose="00000500000000000000" pitchFamily="2" charset="0"/>
              </a:rPr>
              <a:t>, la Commissione Europea ha adottato l’Accordo di Partenariato (AP).</a:t>
            </a:r>
          </a:p>
          <a:p>
            <a:pPr marL="380990" indent="-380990" algn="just">
              <a:spcBef>
                <a:spcPts val="600"/>
              </a:spcBef>
              <a:buClr>
                <a:srgbClr val="00B050"/>
              </a:buClr>
              <a:buFont typeface="Wingdings" panose="05000000000000000000" pitchFamily="2" charset="2"/>
              <a:buChar char="q"/>
            </a:pPr>
            <a:r>
              <a:rPr lang="it-IT" sz="1600" dirty="0">
                <a:solidFill>
                  <a:schemeClr val="tx1"/>
                </a:solidFill>
                <a:latin typeface="Montserrat" panose="00000500000000000000" pitchFamily="2" charset="0"/>
              </a:rPr>
              <a:t>Il 17 luglio 2022, con Decisione C(2022) 5302 </a:t>
            </a:r>
            <a:r>
              <a:rPr lang="it-IT" sz="1600" dirty="0" err="1">
                <a:solidFill>
                  <a:schemeClr val="tx1"/>
                </a:solidFill>
                <a:latin typeface="Montserrat" panose="00000500000000000000" pitchFamily="2" charset="0"/>
              </a:rPr>
              <a:t>final</a:t>
            </a:r>
            <a:r>
              <a:rPr lang="it-IT" sz="1600" dirty="0">
                <a:solidFill>
                  <a:schemeClr val="tx1"/>
                </a:solidFill>
                <a:latin typeface="Montserrat" panose="00000500000000000000" pitchFamily="2" charset="0"/>
              </a:rPr>
              <a:t>, la Commissione Europea ha adottato il </a:t>
            </a:r>
            <a:r>
              <a:rPr lang="it-IT" sz="1600" b="1" dirty="0">
                <a:solidFill>
                  <a:schemeClr val="tx1"/>
                </a:solidFill>
                <a:latin typeface="Montserrat" panose="00000500000000000000" pitchFamily="2" charset="0"/>
              </a:rPr>
              <a:t>Programma Regionale (PR) FSE+ 2021-2027 </a:t>
            </a:r>
            <a:r>
              <a:rPr lang="it-IT" sz="1600" dirty="0">
                <a:solidFill>
                  <a:schemeClr val="tx1"/>
                </a:solidFill>
                <a:latin typeface="Montserrat" panose="00000500000000000000" pitchFamily="2" charset="0"/>
              </a:rPr>
              <a:t>di Regione Lombardia.</a:t>
            </a:r>
          </a:p>
          <a:p>
            <a:pPr marL="380990" indent="-380990" algn="just">
              <a:spcBef>
                <a:spcPts val="600"/>
              </a:spcBef>
              <a:buClr>
                <a:srgbClr val="00B050"/>
              </a:buClr>
              <a:buFont typeface="Wingdings" panose="05000000000000000000" pitchFamily="2" charset="2"/>
              <a:buChar char="q"/>
            </a:pPr>
            <a:r>
              <a:rPr lang="it-IT" sz="1600" dirty="0">
                <a:solidFill>
                  <a:schemeClr val="tx1"/>
                </a:solidFill>
                <a:latin typeface="Montserrat" panose="00000500000000000000" pitchFamily="2" charset="0"/>
              </a:rPr>
              <a:t>Il 01 agosto 2022, con Decisione C(2022) 5671 </a:t>
            </a:r>
            <a:r>
              <a:rPr lang="it-IT" sz="1600" dirty="0" err="1">
                <a:solidFill>
                  <a:schemeClr val="tx1"/>
                </a:solidFill>
                <a:latin typeface="Montserrat" panose="00000500000000000000" pitchFamily="2" charset="0"/>
              </a:rPr>
              <a:t>final</a:t>
            </a:r>
            <a:r>
              <a:rPr lang="it-IT" sz="1600" dirty="0">
                <a:solidFill>
                  <a:schemeClr val="tx1"/>
                </a:solidFill>
                <a:latin typeface="Montserrat" panose="00000500000000000000" pitchFamily="2" charset="0"/>
              </a:rPr>
              <a:t>, la Commissione Europea ha adottato il </a:t>
            </a:r>
            <a:r>
              <a:rPr lang="it-IT" sz="1600" b="1" dirty="0">
                <a:solidFill>
                  <a:schemeClr val="tx1"/>
                </a:solidFill>
                <a:latin typeface="Montserrat" panose="00000500000000000000" pitchFamily="2" charset="0"/>
              </a:rPr>
              <a:t>Programma Regionale (PR) FESR 2021-2027 </a:t>
            </a:r>
            <a:r>
              <a:rPr lang="it-IT" sz="1600" dirty="0">
                <a:solidFill>
                  <a:schemeClr val="tx1"/>
                </a:solidFill>
                <a:latin typeface="Montserrat" panose="00000500000000000000" pitchFamily="2" charset="0"/>
              </a:rPr>
              <a:t>di Regione Lombardia.</a:t>
            </a:r>
            <a:endParaRPr lang="it-IT" sz="1600" dirty="0">
              <a:solidFill>
                <a:prstClr val="black"/>
              </a:solidFill>
              <a:latin typeface="Montserrat" panose="00000500000000000000" pitchFamily="2" charset="0"/>
            </a:endParaRPr>
          </a:p>
        </p:txBody>
      </p:sp>
    </p:spTree>
    <p:extLst>
      <p:ext uri="{BB962C8B-B14F-4D97-AF65-F5344CB8AC3E}">
        <p14:creationId xmlns:p14="http://schemas.microsoft.com/office/powerpoint/2010/main" val="34068032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a:extLst>
              <a:ext uri="{FF2B5EF4-FFF2-40B4-BE49-F238E27FC236}">
                <a16:creationId xmlns:a16="http://schemas.microsoft.com/office/drawing/2014/main" id="{C1A2D928-3BB7-4475-AD8A-71275ACF7BEB}"/>
              </a:ext>
            </a:extLst>
          </p:cNvPr>
          <p:cNvSpPr txBox="1"/>
          <p:nvPr/>
        </p:nvSpPr>
        <p:spPr>
          <a:xfrm>
            <a:off x="9982201" y="6581003"/>
            <a:ext cx="581891"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dirty="0">
                <a:ln>
                  <a:noFill/>
                </a:ln>
                <a:solidFill>
                  <a:prstClr val="white"/>
                </a:solidFill>
                <a:effectLst/>
                <a:uLnTx/>
                <a:uFillTx/>
                <a:latin typeface="Helvetica" panose="020B0604020202020204" pitchFamily="34" charset="0"/>
                <a:ea typeface="+mn-ea"/>
                <a:cs typeface="Helvetica" panose="020B0604020202020204" pitchFamily="34" charset="0"/>
              </a:rPr>
              <a:t>17</a:t>
            </a:r>
          </a:p>
        </p:txBody>
      </p:sp>
      <p:sp>
        <p:nvSpPr>
          <p:cNvPr id="7" name="Slide Number Placeholder 2">
            <a:extLst>
              <a:ext uri="{FF2B5EF4-FFF2-40B4-BE49-F238E27FC236}">
                <a16:creationId xmlns:a16="http://schemas.microsoft.com/office/drawing/2014/main" id="{BBABD73E-734C-4AEB-BAEA-397F231CAD2A}"/>
              </a:ext>
            </a:extLst>
          </p:cNvPr>
          <p:cNvSpPr>
            <a:spLocks noGrp="1"/>
          </p:cNvSpPr>
          <p:nvPr>
            <p:ph type="sldNum" sz="quarter" idx="12"/>
          </p:nvPr>
        </p:nvSpPr>
        <p:spPr>
          <a:xfrm>
            <a:off x="8737600" y="6356351"/>
            <a:ext cx="284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9BB6CCB-ABA9-DF47-8B77-5ED46CF7886A}" type="slidenum">
              <a:rPr kumimoji="0" lang="it-IT" sz="1600" b="1" i="0" u="none" strike="noStrike" kern="1200" cap="none" spc="0" normalizeH="0" baseline="0" noProof="0" smtClean="0">
                <a:ln>
                  <a:noFill/>
                </a:ln>
                <a:solidFill>
                  <a:srgbClr val="008341"/>
                </a:solidFill>
                <a:effectLst/>
                <a:uLnTx/>
                <a:uFillTx/>
                <a:latin typeface="Montserrat" pitchFamily="2" charset="77"/>
                <a:ea typeface="Roboto" panose="02000000000000000000" pitchFamily="2" charset="0"/>
                <a:cs typeface="+mn-cs"/>
              </a:rPr>
              <a:pPr marL="0" marR="0" lvl="0" indent="0" algn="ctr" defTabSz="914400" rtl="0" eaLnBrk="1" fontAlgn="auto" latinLnBrk="0" hangingPunct="1">
                <a:lnSpc>
                  <a:spcPct val="100000"/>
                </a:lnSpc>
                <a:spcBef>
                  <a:spcPts val="0"/>
                </a:spcBef>
                <a:spcAft>
                  <a:spcPts val="0"/>
                </a:spcAft>
                <a:buClrTx/>
                <a:buSzTx/>
                <a:buFontTx/>
                <a:buNone/>
                <a:tabLst/>
                <a:defRPr/>
              </a:pPr>
              <a:t>20</a:t>
            </a:fld>
            <a:endParaRPr kumimoji="0" lang="it-IT" sz="1600" b="1" i="0" u="none" strike="noStrike" kern="1200" cap="none" spc="0" normalizeH="0" baseline="0" noProof="0" dirty="0">
              <a:ln>
                <a:noFill/>
              </a:ln>
              <a:solidFill>
                <a:srgbClr val="008341"/>
              </a:solidFill>
              <a:effectLst/>
              <a:uLnTx/>
              <a:uFillTx/>
              <a:latin typeface="Montserrat" pitchFamily="2" charset="77"/>
              <a:ea typeface="Roboto" panose="02000000000000000000" pitchFamily="2" charset="0"/>
              <a:cs typeface="+mn-cs"/>
            </a:endParaRPr>
          </a:p>
        </p:txBody>
      </p:sp>
      <p:sp>
        <p:nvSpPr>
          <p:cNvPr id="8" name="Titolo 1">
            <a:extLst>
              <a:ext uri="{FF2B5EF4-FFF2-40B4-BE49-F238E27FC236}">
                <a16:creationId xmlns:a16="http://schemas.microsoft.com/office/drawing/2014/main" id="{C70A5850-017A-4F30-ABCE-2AAE74CE36A5}"/>
              </a:ext>
            </a:extLst>
          </p:cNvPr>
          <p:cNvSpPr txBox="1">
            <a:spLocks/>
          </p:cNvSpPr>
          <p:nvPr/>
        </p:nvSpPr>
        <p:spPr>
          <a:xfrm>
            <a:off x="712587" y="200853"/>
            <a:ext cx="9560559" cy="660503"/>
          </a:xfrm>
          <a:prstGeom prst="rect">
            <a:avLst/>
          </a:prstGeom>
          <a:solidFill>
            <a:srgbClr val="00B050"/>
          </a:solidFill>
        </p:spPr>
        <p:txBody>
          <a:bodyPr vert="horz" lIns="121920" tIns="60960" rIns="121920" bIns="6096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l" defTabSz="609585" rtl="0" eaLnBrk="1" fontAlgn="auto" latinLnBrk="0" hangingPunct="1">
              <a:lnSpc>
                <a:spcPct val="100000"/>
              </a:lnSpc>
              <a:spcBef>
                <a:spcPct val="0"/>
              </a:spcBef>
              <a:spcAft>
                <a:spcPts val="0"/>
              </a:spcAft>
              <a:buClrTx/>
              <a:buSzTx/>
              <a:buFontTx/>
              <a:buNone/>
              <a:tabLst/>
              <a:defRPr/>
            </a:pPr>
            <a:r>
              <a:rPr kumimoji="0" lang="it-IT" sz="2400" b="1" i="0" u="none" strike="noStrike" kern="1200" cap="none" spc="0" normalizeH="0" baseline="0" noProof="0" dirty="0">
                <a:ln>
                  <a:noFill/>
                </a:ln>
                <a:solidFill>
                  <a:srgbClr val="F0F8FA"/>
                </a:solidFill>
                <a:effectLst/>
                <a:uLnTx/>
                <a:uFillTx/>
                <a:latin typeface="Montserrat" panose="00000500000000000000"/>
                <a:ea typeface="+mj-ea"/>
                <a:cs typeface="+mj-cs"/>
              </a:rPr>
              <a:t>Varie – Visibilità e riconoscibilità</a:t>
            </a:r>
            <a:endParaRPr kumimoji="0" lang="it-IT" sz="2400" b="1" i="0" u="none" strike="noStrike" kern="1200" cap="none" spc="0" normalizeH="0" baseline="0" noProof="0" dirty="0">
              <a:ln>
                <a:noFill/>
              </a:ln>
              <a:solidFill>
                <a:srgbClr val="F0F8FA"/>
              </a:solidFill>
              <a:effectLst/>
              <a:uLnTx/>
              <a:uFillTx/>
              <a:latin typeface="Montserrat" pitchFamily="2" charset="77"/>
              <a:ea typeface="Roboto" panose="02000000000000000000" pitchFamily="2" charset="0"/>
              <a:cs typeface="+mj-cs"/>
            </a:endParaRPr>
          </a:p>
        </p:txBody>
      </p:sp>
      <p:sp>
        <p:nvSpPr>
          <p:cNvPr id="2" name="Rettangolo 1">
            <a:extLst>
              <a:ext uri="{FF2B5EF4-FFF2-40B4-BE49-F238E27FC236}">
                <a16:creationId xmlns:a16="http://schemas.microsoft.com/office/drawing/2014/main" id="{3CCDD6B2-0ACA-441C-F63E-018624244004}"/>
              </a:ext>
            </a:extLst>
          </p:cNvPr>
          <p:cNvSpPr/>
          <p:nvPr/>
        </p:nvSpPr>
        <p:spPr>
          <a:xfrm>
            <a:off x="712587" y="1000126"/>
            <a:ext cx="9560558" cy="5657022"/>
          </a:xfrm>
          <a:prstGeom prst="rect">
            <a:avLst/>
          </a:prstGeom>
          <a:ln>
            <a:solidFill>
              <a:srgbClr val="008341"/>
            </a:solidFill>
          </a:ln>
        </p:spPr>
        <p:style>
          <a:lnRef idx="2">
            <a:schemeClr val="accent1"/>
          </a:lnRef>
          <a:fillRef idx="1">
            <a:schemeClr val="lt1"/>
          </a:fillRef>
          <a:effectRef idx="0">
            <a:schemeClr val="accent1"/>
          </a:effectRef>
          <a:fontRef idx="minor">
            <a:schemeClr val="dk1"/>
          </a:fontRef>
        </p:style>
        <p:txBody>
          <a:bodyPr rtlCol="0" anchor="ctr"/>
          <a:lstStyle/>
          <a:p>
            <a:pPr marL="285750" marR="0" lvl="0" indent="-285750" algn="just" defTabSz="914400" rtl="0" eaLnBrk="1" fontAlgn="auto" latinLnBrk="0" hangingPunct="1">
              <a:lnSpc>
                <a:spcPct val="100000"/>
              </a:lnSpc>
              <a:spcBef>
                <a:spcPts val="0"/>
              </a:spcBef>
              <a:spcAft>
                <a:spcPts val="600"/>
              </a:spcAft>
              <a:buClrTx/>
              <a:buSzTx/>
              <a:buFont typeface="Wingdings" panose="05000000000000000000" pitchFamily="2" charset="2"/>
              <a:buChar char="q"/>
              <a:tabLst/>
              <a:defRPr/>
            </a:pPr>
            <a:r>
              <a:rPr kumimoji="0" lang="it-IT" sz="1400" b="0" i="0" u="none" strike="noStrike" kern="1200" cap="none" spc="0" normalizeH="0" baseline="0" noProof="0" dirty="0">
                <a:ln>
                  <a:noFill/>
                </a:ln>
                <a:solidFill>
                  <a:srgbClr val="000000"/>
                </a:solidFill>
                <a:effectLst/>
                <a:uLnTx/>
                <a:uFillTx/>
                <a:latin typeface="Montserrat" panose="00000500000000000000"/>
                <a:ea typeface="+mn-ea"/>
                <a:cs typeface="+mn-cs"/>
              </a:rPr>
              <a:t>Gli artt. 46, 47, 48, 49 e 50 del Reg. UE n. 2021/1060 incoraggiano alla </a:t>
            </a:r>
            <a:r>
              <a:rPr kumimoji="0" lang="it-IT" sz="1400" b="1" i="0" u="none" strike="noStrike" kern="1200" cap="none" spc="0" normalizeH="0" baseline="0" noProof="0" dirty="0">
                <a:ln>
                  <a:noFill/>
                </a:ln>
                <a:solidFill>
                  <a:srgbClr val="000000"/>
                </a:solidFill>
                <a:effectLst/>
                <a:uLnTx/>
                <a:uFillTx/>
                <a:latin typeface="Montserrat" panose="00000500000000000000"/>
                <a:ea typeface="+mn-ea"/>
                <a:cs typeface="+mn-cs"/>
              </a:rPr>
              <a:t>riconoscibilità</a:t>
            </a:r>
            <a:r>
              <a:rPr kumimoji="0" lang="it-IT" sz="1400" b="0" i="0" u="none" strike="noStrike" kern="1200" cap="none" spc="0" normalizeH="0" baseline="0" noProof="0" dirty="0">
                <a:ln>
                  <a:noFill/>
                </a:ln>
                <a:solidFill>
                  <a:srgbClr val="000000"/>
                </a:solidFill>
                <a:effectLst/>
                <a:uLnTx/>
                <a:uFillTx/>
                <a:latin typeface="Montserrat" panose="00000500000000000000"/>
                <a:ea typeface="+mn-ea"/>
                <a:cs typeface="+mn-cs"/>
              </a:rPr>
              <a:t> degli investimenti europei attraverso una modalità unitaria nello svolgimento di attività nell’ambito della visibilità, trasparenza e comunicazione sia per identificare in modo corale ed imprescindibile tutte le azioni ed i progetti sostenuti da risorse cofinanziate sia per generare migliori impatti sulla </a:t>
            </a:r>
            <a:r>
              <a:rPr kumimoji="0" lang="it-IT" sz="1400" b="1" i="0" u="none" strike="noStrike" kern="1200" cap="none" spc="0" normalizeH="0" baseline="0" noProof="0" dirty="0">
                <a:ln>
                  <a:noFill/>
                </a:ln>
                <a:solidFill>
                  <a:srgbClr val="000000"/>
                </a:solidFill>
                <a:effectLst/>
                <a:uLnTx/>
                <a:uFillTx/>
                <a:latin typeface="Montserrat" panose="00000500000000000000"/>
                <a:ea typeface="+mn-ea"/>
                <a:cs typeface="+mn-cs"/>
              </a:rPr>
              <a:t>visibilità</a:t>
            </a:r>
            <a:r>
              <a:rPr kumimoji="0" lang="it-IT" sz="1400" b="0" i="0" u="none" strike="noStrike" kern="1200" cap="none" spc="0" normalizeH="0" baseline="0" noProof="0" dirty="0">
                <a:ln>
                  <a:noFill/>
                </a:ln>
                <a:solidFill>
                  <a:srgbClr val="000000"/>
                </a:solidFill>
                <a:effectLst/>
                <a:uLnTx/>
                <a:uFillTx/>
                <a:latin typeface="Montserrat" panose="00000500000000000000"/>
                <a:ea typeface="+mn-ea"/>
                <a:cs typeface="+mn-cs"/>
              </a:rPr>
              <a:t> dei risultati.</a:t>
            </a:r>
          </a:p>
          <a:p>
            <a:pPr marL="285750" marR="0" lvl="0" indent="-285750" algn="just" defTabSz="914400" rtl="0" eaLnBrk="1" fontAlgn="auto" latinLnBrk="0" hangingPunct="1">
              <a:lnSpc>
                <a:spcPct val="100000"/>
              </a:lnSpc>
              <a:spcBef>
                <a:spcPts val="0"/>
              </a:spcBef>
              <a:spcAft>
                <a:spcPts val="600"/>
              </a:spcAft>
              <a:buClrTx/>
              <a:buSzTx/>
              <a:buFont typeface="Wingdings" panose="05000000000000000000" pitchFamily="2" charset="2"/>
              <a:buChar char="q"/>
              <a:tabLst/>
              <a:defRPr/>
            </a:pPr>
            <a:r>
              <a:rPr kumimoji="0" lang="it-IT" sz="1400" b="0" i="0" u="none" strike="noStrike" kern="1200" cap="none" spc="0" normalizeH="0" baseline="0" noProof="0" dirty="0">
                <a:ln>
                  <a:noFill/>
                </a:ln>
                <a:solidFill>
                  <a:srgbClr val="000000"/>
                </a:solidFill>
                <a:effectLst/>
                <a:uLnTx/>
                <a:uFillTx/>
                <a:latin typeface="Montserrat" panose="00000500000000000000"/>
                <a:ea typeface="+mn-ea"/>
                <a:cs typeface="+mn-cs"/>
              </a:rPr>
              <a:t>Il </a:t>
            </a:r>
            <a:r>
              <a:rPr kumimoji="0" lang="it-IT" sz="1400" b="1" i="0" u="none" strike="noStrike" kern="1200" cap="none" spc="0" normalizeH="0" baseline="0" noProof="0" dirty="0">
                <a:ln>
                  <a:noFill/>
                </a:ln>
                <a:solidFill>
                  <a:srgbClr val="000000"/>
                </a:solidFill>
                <a:effectLst/>
                <a:uLnTx/>
                <a:uFillTx/>
                <a:latin typeface="Montserrat" panose="00000500000000000000"/>
                <a:ea typeface="+mn-ea"/>
                <a:cs typeface="+mn-cs"/>
              </a:rPr>
              <a:t>brand unitario per la comunicazione </a:t>
            </a:r>
            <a:r>
              <a:rPr kumimoji="0" lang="it-IT" sz="1400" b="0" i="0" u="none" strike="noStrike" kern="1200" cap="none" spc="0" normalizeH="0" baseline="0" noProof="0" dirty="0">
                <a:ln>
                  <a:noFill/>
                </a:ln>
                <a:solidFill>
                  <a:srgbClr val="000000"/>
                </a:solidFill>
                <a:effectLst/>
                <a:uLnTx/>
                <a:uFillTx/>
                <a:latin typeface="Montserrat" panose="00000500000000000000"/>
                <a:ea typeface="+mn-ea"/>
                <a:cs typeface="+mn-cs"/>
              </a:rPr>
              <a:t>è identificato nel blocco  unitario composto dai marchi: </a:t>
            </a:r>
            <a:r>
              <a:rPr kumimoji="0" lang="it-IT" sz="1400" b="1" i="0" u="none" strike="noStrike" kern="1200" cap="none" spc="0" normalizeH="0" baseline="0" noProof="0" dirty="0">
                <a:ln>
                  <a:noFill/>
                </a:ln>
                <a:solidFill>
                  <a:srgbClr val="000000"/>
                </a:solidFill>
                <a:effectLst/>
                <a:uLnTx/>
                <a:uFillTx/>
                <a:latin typeface="Montserrat" panose="00000500000000000000"/>
                <a:ea typeface="+mn-ea"/>
                <a:cs typeface="+mn-cs"/>
              </a:rPr>
              <a:t>Coesione Italia Lombardia, </a:t>
            </a:r>
            <a:r>
              <a:rPr kumimoji="0" lang="it-IT" sz="1400" b="0" i="0" u="none" strike="noStrike" kern="1200" cap="none" spc="0" normalizeH="0" baseline="0" noProof="0" dirty="0">
                <a:ln>
                  <a:noFill/>
                </a:ln>
                <a:solidFill>
                  <a:srgbClr val="000000"/>
                </a:solidFill>
                <a:effectLst/>
                <a:uLnTx/>
                <a:uFillTx/>
                <a:latin typeface="Montserrat" panose="00000500000000000000"/>
                <a:ea typeface="+mn-ea"/>
                <a:cs typeface="+mn-cs"/>
              </a:rPr>
              <a:t>unitamente al logo dell’</a:t>
            </a:r>
            <a:r>
              <a:rPr kumimoji="0" lang="it-IT" sz="1400" b="1" i="0" u="none" strike="noStrike" kern="1200" cap="none" spc="0" normalizeH="0" baseline="0" noProof="0" dirty="0">
                <a:ln>
                  <a:noFill/>
                </a:ln>
                <a:solidFill>
                  <a:srgbClr val="000000"/>
                </a:solidFill>
                <a:effectLst/>
                <a:uLnTx/>
                <a:uFillTx/>
                <a:latin typeface="Montserrat" panose="00000500000000000000"/>
                <a:ea typeface="+mn-ea"/>
                <a:cs typeface="+mn-cs"/>
              </a:rPr>
              <a:t>U.E.</a:t>
            </a:r>
            <a:r>
              <a:rPr kumimoji="0" lang="it-IT" sz="1400" b="0" i="0" u="none" strike="noStrike" kern="1200" cap="none" spc="0" normalizeH="0" baseline="0" noProof="0" dirty="0">
                <a:ln>
                  <a:noFill/>
                </a:ln>
                <a:solidFill>
                  <a:srgbClr val="000000"/>
                </a:solidFill>
                <a:effectLst/>
                <a:uLnTx/>
                <a:uFillTx/>
                <a:latin typeface="Montserrat" panose="00000500000000000000"/>
                <a:ea typeface="+mn-ea"/>
                <a:cs typeface="+mn-cs"/>
              </a:rPr>
              <a:t>, dello </a:t>
            </a:r>
            <a:r>
              <a:rPr kumimoji="0" lang="it-IT" sz="1400" b="1" i="0" u="none" strike="noStrike" kern="1200" cap="none" spc="0" normalizeH="0" baseline="0" noProof="0" dirty="0">
                <a:ln>
                  <a:noFill/>
                </a:ln>
                <a:solidFill>
                  <a:srgbClr val="000000"/>
                </a:solidFill>
                <a:effectLst/>
                <a:uLnTx/>
                <a:uFillTx/>
                <a:latin typeface="Montserrat" panose="00000500000000000000"/>
                <a:ea typeface="+mn-ea"/>
                <a:cs typeface="+mn-cs"/>
              </a:rPr>
              <a:t>Stato Italiano </a:t>
            </a:r>
            <a:r>
              <a:rPr kumimoji="0" lang="it-IT" sz="1400" b="0" i="0" u="none" strike="noStrike" kern="1200" cap="none" spc="0" normalizeH="0" baseline="0" noProof="0" dirty="0">
                <a:ln>
                  <a:noFill/>
                </a:ln>
                <a:solidFill>
                  <a:srgbClr val="000000"/>
                </a:solidFill>
                <a:effectLst/>
                <a:uLnTx/>
                <a:uFillTx/>
                <a:latin typeface="Montserrat" panose="00000500000000000000"/>
                <a:ea typeface="+mn-ea"/>
                <a:cs typeface="+mn-cs"/>
              </a:rPr>
              <a:t>e di </a:t>
            </a:r>
            <a:r>
              <a:rPr kumimoji="0" lang="it-IT" sz="1400" b="1" i="0" u="none" strike="noStrike" kern="1200" cap="none" spc="0" normalizeH="0" baseline="0" noProof="0" dirty="0">
                <a:ln>
                  <a:noFill/>
                </a:ln>
                <a:solidFill>
                  <a:srgbClr val="000000"/>
                </a:solidFill>
                <a:effectLst/>
                <a:uLnTx/>
                <a:uFillTx/>
                <a:latin typeface="Montserrat" panose="00000500000000000000"/>
                <a:ea typeface="+mn-ea"/>
                <a:cs typeface="+mn-cs"/>
              </a:rPr>
              <a:t>R.L.. </a:t>
            </a:r>
            <a:r>
              <a:rPr kumimoji="0" lang="it-IT" sz="1400" b="0" i="0" u="none" strike="noStrike" kern="1200" cap="none" spc="0" normalizeH="0" baseline="0" noProof="0" dirty="0">
                <a:ln>
                  <a:noFill/>
                </a:ln>
                <a:solidFill>
                  <a:srgbClr val="000000"/>
                </a:solidFill>
                <a:effectLst/>
                <a:uLnTx/>
                <a:uFillTx/>
                <a:latin typeface="Montserrat" panose="00000500000000000000"/>
                <a:ea typeface="+mn-ea"/>
                <a:cs typeface="+mn-cs"/>
              </a:rPr>
              <a:t>Sono in fase di finalizzazione le </a:t>
            </a:r>
            <a:r>
              <a:rPr kumimoji="0" lang="it-IT" sz="1400" b="1" i="0" u="none" strike="noStrike" kern="1200" cap="none" spc="0" normalizeH="0" baseline="0" noProof="0" dirty="0">
                <a:ln>
                  <a:noFill/>
                </a:ln>
                <a:solidFill>
                  <a:srgbClr val="000000"/>
                </a:solidFill>
                <a:effectLst/>
                <a:uLnTx/>
                <a:uFillTx/>
                <a:latin typeface="Montserrat" panose="00000500000000000000"/>
                <a:ea typeface="+mn-ea"/>
                <a:cs typeface="+mn-cs"/>
              </a:rPr>
              <a:t>linee guida per la comunicazione </a:t>
            </a:r>
            <a:r>
              <a:rPr kumimoji="0" lang="it-IT" sz="1400" b="0" i="0" u="none" strike="noStrike" kern="1200" cap="none" spc="0" normalizeH="0" baseline="0" noProof="0" dirty="0">
                <a:ln>
                  <a:noFill/>
                </a:ln>
                <a:solidFill>
                  <a:srgbClr val="000000"/>
                </a:solidFill>
                <a:effectLst/>
                <a:uLnTx/>
                <a:uFillTx/>
                <a:latin typeface="Montserrat" panose="00000500000000000000"/>
                <a:ea typeface="+mn-ea"/>
                <a:cs typeface="+mn-cs"/>
              </a:rPr>
              <a:t>che verranno approvate dalle </a:t>
            </a:r>
            <a:r>
              <a:rPr kumimoji="0" lang="it-IT" sz="1400" b="0" i="0" u="none" strike="noStrike" kern="1200" cap="none" spc="0" normalizeH="0" baseline="0" noProof="0" dirty="0" err="1">
                <a:ln>
                  <a:noFill/>
                </a:ln>
                <a:solidFill>
                  <a:srgbClr val="000000"/>
                </a:solidFill>
                <a:effectLst/>
                <a:uLnTx/>
                <a:uFillTx/>
                <a:latin typeface="Montserrat" panose="00000500000000000000"/>
                <a:ea typeface="+mn-ea"/>
                <a:cs typeface="+mn-cs"/>
              </a:rPr>
              <a:t>AdG</a:t>
            </a:r>
            <a:r>
              <a:rPr kumimoji="0" lang="it-IT" sz="1400" b="0" i="0" u="none" strike="noStrike" kern="1200" cap="none" spc="0" normalizeH="0" baseline="0" noProof="0" dirty="0">
                <a:ln>
                  <a:noFill/>
                </a:ln>
                <a:solidFill>
                  <a:srgbClr val="000000"/>
                </a:solidFill>
                <a:effectLst/>
                <a:uLnTx/>
                <a:uFillTx/>
                <a:latin typeface="Montserrat" panose="00000500000000000000"/>
                <a:ea typeface="+mn-ea"/>
                <a:cs typeface="+mn-cs"/>
              </a:rPr>
              <a:t> dei PR.</a:t>
            </a:r>
          </a:p>
          <a:p>
            <a:pPr marR="0" lvl="0" algn="just" defTabSz="914400" rtl="0" eaLnBrk="1" fontAlgn="auto" latinLnBrk="0" hangingPunct="1">
              <a:lnSpc>
                <a:spcPct val="100000"/>
              </a:lnSpc>
              <a:spcBef>
                <a:spcPts val="0"/>
              </a:spcBef>
              <a:spcAft>
                <a:spcPts val="600"/>
              </a:spcAft>
              <a:buClrTx/>
              <a:buSzTx/>
              <a:tabLst/>
              <a:defRPr/>
            </a:pPr>
            <a:endParaRPr kumimoji="0" lang="it-IT" sz="1400" b="0" i="0" u="none" strike="noStrike" kern="1200" cap="none" spc="0" normalizeH="0" baseline="0" noProof="0" dirty="0">
              <a:ln>
                <a:noFill/>
              </a:ln>
              <a:solidFill>
                <a:srgbClr val="000000"/>
              </a:solidFill>
              <a:effectLst/>
              <a:uLnTx/>
              <a:uFillTx/>
              <a:latin typeface="Montserrat" panose="00000500000000000000"/>
              <a:ea typeface="+mn-ea"/>
              <a:cs typeface="+mn-cs"/>
            </a:endParaRPr>
          </a:p>
          <a:p>
            <a:pPr marR="0" lvl="0" algn="just" defTabSz="914400" rtl="0" eaLnBrk="1" fontAlgn="auto" latinLnBrk="0" hangingPunct="1">
              <a:lnSpc>
                <a:spcPct val="100000"/>
              </a:lnSpc>
              <a:spcBef>
                <a:spcPts val="0"/>
              </a:spcBef>
              <a:spcAft>
                <a:spcPts val="600"/>
              </a:spcAft>
              <a:buClrTx/>
              <a:buSzTx/>
              <a:tabLst/>
              <a:defRPr/>
            </a:pPr>
            <a:endParaRPr kumimoji="0" lang="it-IT" sz="1400" b="0" i="0" u="none" strike="noStrike" kern="1200" cap="none" spc="0" normalizeH="0" baseline="0" noProof="0" dirty="0">
              <a:ln>
                <a:noFill/>
              </a:ln>
              <a:solidFill>
                <a:srgbClr val="000000"/>
              </a:solidFill>
              <a:effectLst/>
              <a:uLnTx/>
              <a:uFillTx/>
              <a:latin typeface="Montserrat" panose="00000500000000000000"/>
              <a:ea typeface="+mn-ea"/>
              <a:cs typeface="+mn-cs"/>
            </a:endParaRPr>
          </a:p>
          <a:p>
            <a:pPr marR="0" lvl="0" algn="just" defTabSz="914400" rtl="0" eaLnBrk="1" fontAlgn="auto" latinLnBrk="0" hangingPunct="1">
              <a:lnSpc>
                <a:spcPct val="100000"/>
              </a:lnSpc>
              <a:spcBef>
                <a:spcPts val="0"/>
              </a:spcBef>
              <a:spcAft>
                <a:spcPts val="600"/>
              </a:spcAft>
              <a:buClrTx/>
              <a:buSzTx/>
              <a:tabLst/>
              <a:defRPr/>
            </a:pPr>
            <a:endParaRPr kumimoji="0" lang="it-IT" sz="1400" b="0" i="0" u="none" strike="noStrike" kern="1200" cap="none" spc="0" normalizeH="0" baseline="0" noProof="0" dirty="0">
              <a:ln>
                <a:noFill/>
              </a:ln>
              <a:solidFill>
                <a:srgbClr val="000000"/>
              </a:solidFill>
              <a:effectLst/>
              <a:uLnTx/>
              <a:uFillTx/>
              <a:latin typeface="Montserrat" panose="00000500000000000000"/>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it-IT" sz="1400" b="0" i="0" u="none" strike="noStrike" kern="1200" cap="none" spc="0" normalizeH="0" baseline="0" noProof="0" dirty="0">
                <a:ln>
                  <a:noFill/>
                </a:ln>
                <a:solidFill>
                  <a:srgbClr val="000000"/>
                </a:solidFill>
                <a:effectLst/>
                <a:uLnTx/>
                <a:uFillTx/>
                <a:latin typeface="Montserrat" panose="00000500000000000000"/>
                <a:ea typeface="+mn-ea"/>
                <a:cs typeface="+mn-cs"/>
              </a:rPr>
              <a:t>le </a:t>
            </a:r>
            <a:r>
              <a:rPr kumimoji="0" lang="it-IT" sz="1400" b="1" i="0" u="none" strike="noStrike" kern="1200" cap="none" spc="0" normalizeH="0" baseline="0" noProof="0" dirty="0">
                <a:ln>
                  <a:noFill/>
                </a:ln>
                <a:solidFill>
                  <a:srgbClr val="000000"/>
                </a:solidFill>
                <a:effectLst/>
                <a:uLnTx/>
                <a:uFillTx/>
                <a:latin typeface="Montserrat" panose="00000500000000000000"/>
                <a:ea typeface="+mn-ea"/>
                <a:cs typeface="+mn-cs"/>
              </a:rPr>
              <a:t>responsabilità dei beneficiari </a:t>
            </a:r>
            <a:r>
              <a:rPr kumimoji="0" lang="it-IT" sz="1400" b="0" i="0" u="none" strike="noStrike" kern="1200" cap="none" spc="0" normalizeH="0" baseline="0" noProof="0" dirty="0">
                <a:ln>
                  <a:noFill/>
                </a:ln>
                <a:solidFill>
                  <a:srgbClr val="000000"/>
                </a:solidFill>
                <a:effectLst/>
                <a:uLnTx/>
                <a:uFillTx/>
                <a:latin typeface="Montserrat" panose="00000500000000000000"/>
                <a:ea typeface="+mn-ea"/>
                <a:cs typeface="+mn-cs"/>
              </a:rPr>
              <a:t>(Comuni selezionati) e le modalità di </a:t>
            </a:r>
            <a:r>
              <a:rPr kumimoji="0" lang="it-IT" sz="1400" b="1" i="0" u="none" strike="noStrike" kern="1200" cap="none" spc="0" normalizeH="0" baseline="0" noProof="0" dirty="0">
                <a:ln>
                  <a:noFill/>
                </a:ln>
                <a:solidFill>
                  <a:srgbClr val="000000"/>
                </a:solidFill>
                <a:effectLst/>
                <a:uLnTx/>
                <a:uFillTx/>
                <a:latin typeface="Montserrat" panose="00000500000000000000"/>
                <a:ea typeface="+mn-ea"/>
                <a:cs typeface="+mn-cs"/>
              </a:rPr>
              <a:t>visibilità</a:t>
            </a:r>
            <a:r>
              <a:rPr kumimoji="0" lang="it-IT" sz="1400" b="0" i="0" u="none" strike="noStrike" kern="1200" cap="none" spc="0" normalizeH="0" baseline="0" noProof="0" dirty="0">
                <a:ln>
                  <a:noFill/>
                </a:ln>
                <a:solidFill>
                  <a:srgbClr val="000000"/>
                </a:solidFill>
                <a:effectLst/>
                <a:uLnTx/>
                <a:uFillTx/>
                <a:latin typeface="Montserrat" panose="00000500000000000000"/>
                <a:ea typeface="+mn-ea"/>
                <a:cs typeface="+mn-cs"/>
              </a:rPr>
              <a:t> per il riconoscimento del sostegno fornito dai PR FSE+ e FESR 2021-2027:</a:t>
            </a:r>
          </a:p>
          <a:p>
            <a:pPr marL="447675" marR="0" lvl="1"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it-IT" sz="1400" b="1" i="0" u="none" strike="noStrike" kern="1200" cap="none" spc="0" normalizeH="0" baseline="0" noProof="0" dirty="0">
                <a:ln>
                  <a:noFill/>
                </a:ln>
                <a:solidFill>
                  <a:srgbClr val="000000"/>
                </a:solidFill>
                <a:effectLst/>
                <a:uLnTx/>
                <a:uFillTx/>
                <a:latin typeface="Montserrat" panose="00000500000000000000"/>
                <a:ea typeface="+mn-ea"/>
                <a:cs typeface="+mn-cs"/>
              </a:rPr>
              <a:t>Sito web </a:t>
            </a:r>
            <a:r>
              <a:rPr kumimoji="0" lang="it-IT" sz="1400" b="0" i="0" u="none" strike="noStrike" kern="1200" cap="none" spc="0" normalizeH="0" baseline="0" noProof="0" dirty="0">
                <a:ln>
                  <a:noFill/>
                </a:ln>
                <a:solidFill>
                  <a:srgbClr val="000000"/>
                </a:solidFill>
                <a:effectLst/>
                <a:uLnTx/>
                <a:uFillTx/>
                <a:latin typeface="Montserrat" panose="00000500000000000000"/>
                <a:ea typeface="+mn-ea"/>
                <a:cs typeface="+mn-cs"/>
              </a:rPr>
              <a:t>e </a:t>
            </a:r>
            <a:r>
              <a:rPr kumimoji="0" lang="it-IT" sz="1400" b="1" i="0" u="none" strike="noStrike" kern="1200" cap="none" spc="0" normalizeH="0" baseline="0" noProof="0" dirty="0">
                <a:ln>
                  <a:noFill/>
                </a:ln>
                <a:solidFill>
                  <a:srgbClr val="000000"/>
                </a:solidFill>
                <a:effectLst/>
                <a:uLnTx/>
                <a:uFillTx/>
                <a:latin typeface="Montserrat" panose="00000500000000000000"/>
                <a:ea typeface="+mn-ea"/>
                <a:cs typeface="+mn-cs"/>
              </a:rPr>
              <a:t>social media </a:t>
            </a:r>
            <a:r>
              <a:rPr kumimoji="0" lang="it-IT" sz="1400" b="0" i="0" u="none" strike="noStrike" kern="1200" cap="none" spc="0" normalizeH="0" baseline="0" noProof="0" dirty="0">
                <a:ln>
                  <a:noFill/>
                </a:ln>
                <a:solidFill>
                  <a:srgbClr val="000000"/>
                </a:solidFill>
                <a:effectLst/>
                <a:uLnTx/>
                <a:uFillTx/>
                <a:latin typeface="Montserrat" panose="00000500000000000000"/>
                <a:ea typeface="+mn-ea"/>
                <a:cs typeface="+mn-cs"/>
              </a:rPr>
              <a:t>ufficiali del Comune in cui pubblicare una descrizione dell’operazione;</a:t>
            </a:r>
          </a:p>
          <a:p>
            <a:pPr marL="447675" marR="0" lvl="1"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it-IT" sz="1400" b="0" i="0" u="none" strike="noStrike" kern="1200" cap="none" spc="0" normalizeH="0" baseline="0" noProof="0" dirty="0">
                <a:ln>
                  <a:noFill/>
                </a:ln>
                <a:solidFill>
                  <a:srgbClr val="000000"/>
                </a:solidFill>
                <a:effectLst/>
                <a:uLnTx/>
                <a:uFillTx/>
                <a:latin typeface="Montserrat" panose="00000500000000000000"/>
                <a:ea typeface="+mn-ea"/>
                <a:cs typeface="+mn-cs"/>
              </a:rPr>
              <a:t>apposizione di una </a:t>
            </a:r>
            <a:r>
              <a:rPr kumimoji="0" lang="it-IT" sz="1400" b="1" i="0" u="none" strike="noStrike" kern="1200" cap="none" spc="0" normalizeH="0" baseline="0" noProof="0" dirty="0">
                <a:ln>
                  <a:noFill/>
                </a:ln>
                <a:solidFill>
                  <a:srgbClr val="000000"/>
                </a:solidFill>
                <a:effectLst/>
                <a:uLnTx/>
                <a:uFillTx/>
                <a:latin typeface="Montserrat" panose="00000500000000000000"/>
                <a:ea typeface="+mn-ea"/>
                <a:cs typeface="+mn-cs"/>
              </a:rPr>
              <a:t>dichiarazione visibile </a:t>
            </a:r>
            <a:r>
              <a:rPr kumimoji="0" lang="it-IT" sz="1400" b="0" i="0" u="none" strike="noStrike" kern="1200" cap="none" spc="0" normalizeH="0" baseline="0" noProof="0" dirty="0">
                <a:ln>
                  <a:noFill/>
                </a:ln>
                <a:solidFill>
                  <a:srgbClr val="000000"/>
                </a:solidFill>
                <a:effectLst/>
                <a:uLnTx/>
                <a:uFillTx/>
                <a:latin typeface="Montserrat" panose="00000500000000000000"/>
                <a:ea typeface="+mn-ea"/>
                <a:cs typeface="+mn-cs"/>
              </a:rPr>
              <a:t>nei documenti e nei materiali destinati al pubblico e ai partecipanti che evidenzi il sostegno dell’U.E. all’attuazione dell’operazione;</a:t>
            </a:r>
          </a:p>
          <a:p>
            <a:pPr marL="447675" marR="0" lvl="1"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it-IT" sz="1400" b="0" i="0" u="none" strike="noStrike" kern="1200" cap="none" spc="0" normalizeH="0" baseline="0" noProof="0" dirty="0">
                <a:ln>
                  <a:noFill/>
                </a:ln>
                <a:solidFill>
                  <a:srgbClr val="000000"/>
                </a:solidFill>
                <a:effectLst/>
                <a:uLnTx/>
                <a:uFillTx/>
                <a:latin typeface="Montserrat" panose="00000500000000000000"/>
                <a:ea typeface="+mn-ea"/>
                <a:cs typeface="+mn-cs"/>
              </a:rPr>
              <a:t>utilizzo dei </a:t>
            </a:r>
            <a:r>
              <a:rPr kumimoji="0" lang="it-IT" sz="1400" b="1" i="0" u="none" strike="noStrike" kern="1200" cap="none" spc="0" normalizeH="0" baseline="0" noProof="0" dirty="0">
                <a:ln>
                  <a:noFill/>
                </a:ln>
                <a:solidFill>
                  <a:srgbClr val="000000"/>
                </a:solidFill>
                <a:effectLst/>
                <a:uLnTx/>
                <a:uFillTx/>
                <a:latin typeface="Montserrat" panose="00000500000000000000"/>
                <a:ea typeface="+mn-ea"/>
                <a:cs typeface="+mn-cs"/>
              </a:rPr>
              <a:t>loghi </a:t>
            </a:r>
            <a:r>
              <a:rPr kumimoji="0" lang="it-IT" sz="1400" b="0" i="0" u="none" strike="noStrike" kern="1200" cap="none" spc="0" normalizeH="0" baseline="0" noProof="0" dirty="0">
                <a:ln>
                  <a:noFill/>
                </a:ln>
                <a:solidFill>
                  <a:srgbClr val="000000"/>
                </a:solidFill>
                <a:effectLst/>
                <a:uLnTx/>
                <a:uFillTx/>
                <a:latin typeface="Montserrat" panose="00000500000000000000"/>
                <a:ea typeface="+mn-ea"/>
                <a:cs typeface="+mn-cs"/>
              </a:rPr>
              <a:t>e dell’</a:t>
            </a:r>
            <a:r>
              <a:rPr kumimoji="0" lang="it-IT" sz="1400" b="1" i="0" u="none" strike="noStrike" kern="1200" cap="none" spc="0" normalizeH="0" baseline="0" noProof="0" dirty="0">
                <a:ln>
                  <a:noFill/>
                </a:ln>
                <a:solidFill>
                  <a:srgbClr val="000000"/>
                </a:solidFill>
                <a:effectLst/>
                <a:uLnTx/>
                <a:uFillTx/>
                <a:latin typeface="Montserrat" panose="00000500000000000000"/>
                <a:ea typeface="+mn-ea"/>
                <a:cs typeface="+mn-cs"/>
              </a:rPr>
              <a:t>emblema dell’Unione </a:t>
            </a:r>
            <a:r>
              <a:rPr kumimoji="0" lang="it-IT" sz="1400" b="0" i="0" u="none" strike="noStrike" kern="1200" cap="none" spc="0" normalizeH="0" baseline="0" noProof="0" dirty="0">
                <a:ln>
                  <a:noFill/>
                </a:ln>
                <a:solidFill>
                  <a:srgbClr val="000000"/>
                </a:solidFill>
                <a:effectLst/>
                <a:uLnTx/>
                <a:uFillTx/>
                <a:latin typeface="Montserrat" panose="00000500000000000000"/>
                <a:ea typeface="+mn-ea"/>
                <a:cs typeface="+mn-cs"/>
              </a:rPr>
              <a:t>in targhe e cartelloni permanenti chiaramente visibili al pubblico per le operazioni finanziate a valere su PR FSE+ con costo totale &gt; 100.000€ e sul PR FESR con costo totale &gt; 500.000€ . Per le operazioni di importo inferiore a quelli indicati, utilizzo di </a:t>
            </a:r>
            <a:r>
              <a:rPr kumimoji="0" lang="it-IT" sz="1400" b="1" i="0" u="none" strike="noStrike" kern="1200" cap="none" spc="0" normalizeH="0" baseline="0" noProof="0" dirty="0">
                <a:ln>
                  <a:noFill/>
                </a:ln>
                <a:solidFill>
                  <a:srgbClr val="000000"/>
                </a:solidFill>
                <a:effectLst/>
                <a:uLnTx/>
                <a:uFillTx/>
                <a:latin typeface="Montserrat" panose="00000500000000000000"/>
                <a:ea typeface="+mn-ea"/>
                <a:cs typeface="+mn-cs"/>
              </a:rPr>
              <a:t>poster</a:t>
            </a:r>
            <a:r>
              <a:rPr kumimoji="0" lang="it-IT" sz="1400" b="0" i="0" u="none" strike="noStrike" kern="1200" cap="none" spc="0" normalizeH="0" baseline="0" noProof="0" dirty="0">
                <a:ln>
                  <a:noFill/>
                </a:ln>
                <a:solidFill>
                  <a:srgbClr val="000000"/>
                </a:solidFill>
                <a:effectLst/>
                <a:uLnTx/>
                <a:uFillTx/>
                <a:latin typeface="Montserrat" panose="00000500000000000000"/>
                <a:ea typeface="+mn-ea"/>
                <a:cs typeface="+mn-cs"/>
              </a:rPr>
              <a:t> (non inferiore a formato A3) o </a:t>
            </a:r>
            <a:r>
              <a:rPr kumimoji="0" lang="it-IT" sz="1400" b="1" i="0" u="none" strike="noStrike" kern="1200" cap="none" spc="0" normalizeH="0" baseline="0" noProof="0" dirty="0">
                <a:ln>
                  <a:noFill/>
                </a:ln>
                <a:solidFill>
                  <a:srgbClr val="000000"/>
                </a:solidFill>
                <a:effectLst/>
                <a:uLnTx/>
                <a:uFillTx/>
                <a:latin typeface="Montserrat" panose="00000500000000000000"/>
                <a:ea typeface="+mn-ea"/>
                <a:cs typeface="+mn-cs"/>
              </a:rPr>
              <a:t>display elettronico </a:t>
            </a:r>
            <a:r>
              <a:rPr kumimoji="0" lang="it-IT" sz="1400" b="0" i="0" u="none" strike="noStrike" kern="1200" cap="none" spc="0" normalizeH="0" baseline="0" noProof="0" dirty="0">
                <a:ln>
                  <a:noFill/>
                </a:ln>
                <a:solidFill>
                  <a:srgbClr val="000000"/>
                </a:solidFill>
                <a:effectLst/>
                <a:uLnTx/>
                <a:uFillTx/>
                <a:latin typeface="Montserrat" panose="00000500000000000000"/>
                <a:ea typeface="+mn-ea"/>
                <a:cs typeface="+mn-cs"/>
              </a:rPr>
              <a:t>equivalente;</a:t>
            </a:r>
          </a:p>
          <a:p>
            <a:pPr marL="447675" marR="0" lvl="1" indent="-285750" algn="just"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it-IT" sz="1400" b="0" i="0" u="none" strike="noStrike" kern="1200" cap="none" spc="0" normalizeH="0" baseline="0" noProof="0" dirty="0">
                <a:ln>
                  <a:noFill/>
                </a:ln>
                <a:solidFill>
                  <a:srgbClr val="000000"/>
                </a:solidFill>
                <a:effectLst/>
                <a:uLnTx/>
                <a:uFillTx/>
                <a:latin typeface="Montserrat" panose="00000500000000000000"/>
                <a:ea typeface="+mn-ea"/>
                <a:cs typeface="+mn-cs"/>
              </a:rPr>
              <a:t>organizzazione, per Operazioni di Importanza Strategica (es. SUS), di </a:t>
            </a:r>
            <a:r>
              <a:rPr kumimoji="0" lang="it-IT" sz="1400" b="1" i="0" u="none" strike="noStrike" kern="1200" cap="none" spc="0" normalizeH="0" baseline="0" noProof="0" dirty="0">
                <a:ln>
                  <a:noFill/>
                </a:ln>
                <a:solidFill>
                  <a:srgbClr val="000000"/>
                </a:solidFill>
                <a:effectLst/>
                <a:uLnTx/>
                <a:uFillTx/>
                <a:latin typeface="Montserrat" panose="00000500000000000000"/>
                <a:ea typeface="+mn-ea"/>
                <a:cs typeface="+mn-cs"/>
              </a:rPr>
              <a:t>evento o attività di comunicazione </a:t>
            </a:r>
            <a:r>
              <a:rPr kumimoji="0" lang="it-IT" sz="1400" b="0" i="0" u="none" strike="noStrike" kern="1200" cap="none" spc="0" normalizeH="0" baseline="0" noProof="0" dirty="0">
                <a:ln>
                  <a:noFill/>
                </a:ln>
                <a:solidFill>
                  <a:srgbClr val="000000"/>
                </a:solidFill>
                <a:effectLst/>
                <a:uLnTx/>
                <a:uFillTx/>
                <a:latin typeface="Montserrat" panose="00000500000000000000"/>
                <a:ea typeface="+mn-ea"/>
                <a:cs typeface="+mn-cs"/>
              </a:rPr>
              <a:t>previo raccordo con le </a:t>
            </a:r>
            <a:r>
              <a:rPr kumimoji="0" lang="it-IT" sz="1400" b="0" i="0" u="none" strike="noStrike" kern="1200" cap="none" spc="0" normalizeH="0" baseline="0" noProof="0" dirty="0" err="1">
                <a:ln>
                  <a:noFill/>
                </a:ln>
                <a:solidFill>
                  <a:srgbClr val="000000"/>
                </a:solidFill>
                <a:effectLst/>
                <a:uLnTx/>
                <a:uFillTx/>
                <a:latin typeface="Montserrat" panose="00000500000000000000"/>
                <a:ea typeface="+mn-ea"/>
                <a:cs typeface="+mn-cs"/>
              </a:rPr>
              <a:t>AdG</a:t>
            </a:r>
            <a:r>
              <a:rPr kumimoji="0" lang="it-IT" sz="1400" b="0" i="0" u="none" strike="noStrike" kern="1200" cap="none" spc="0" normalizeH="0" baseline="0" noProof="0" dirty="0">
                <a:ln>
                  <a:noFill/>
                </a:ln>
                <a:solidFill>
                  <a:srgbClr val="000000"/>
                </a:solidFill>
                <a:effectLst/>
                <a:uLnTx/>
                <a:uFillTx/>
                <a:latin typeface="Montserrat" panose="00000500000000000000"/>
                <a:ea typeface="+mn-ea"/>
                <a:cs typeface="+mn-cs"/>
              </a:rPr>
              <a:t> per il coinvolgimento della C.E. (c. 1, lett. e).</a:t>
            </a:r>
            <a:endParaRPr kumimoji="0" lang="it-IT" sz="1050" b="0" i="0" u="none" strike="noStrike" kern="1200" cap="none" spc="0" normalizeH="0" baseline="0" noProof="0" dirty="0">
              <a:ln>
                <a:noFill/>
              </a:ln>
              <a:solidFill>
                <a:srgbClr val="000000"/>
              </a:solidFill>
              <a:effectLst/>
              <a:uLnTx/>
              <a:uFillTx/>
              <a:latin typeface="Montserrat" panose="0000050000000000000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it-IT" sz="1350" b="0" i="1" u="none" strike="noStrike" kern="1200" cap="none" spc="0" normalizeH="0" baseline="0" noProof="0" dirty="0">
                <a:ln>
                  <a:noFill/>
                </a:ln>
                <a:solidFill>
                  <a:prstClr val="black"/>
                </a:solidFill>
                <a:effectLst/>
                <a:uLnTx/>
                <a:uFillTx/>
                <a:latin typeface="Montserrat" panose="00000500000000000000"/>
                <a:ea typeface="+mn-ea"/>
                <a:cs typeface="+mn-cs"/>
              </a:rPr>
              <a:t>Se il beneficiario non rispetta i propri obblighi (artt. 47 o 50) e non saranno state poste in essere azioni correttive, l’</a:t>
            </a:r>
            <a:r>
              <a:rPr kumimoji="0" lang="it-IT" sz="1350" b="0" i="1" u="none" strike="noStrike" kern="1200" cap="none" spc="0" normalizeH="0" baseline="0" noProof="0" dirty="0" err="1">
                <a:ln>
                  <a:noFill/>
                </a:ln>
                <a:solidFill>
                  <a:prstClr val="black"/>
                </a:solidFill>
                <a:effectLst/>
                <a:uLnTx/>
                <a:uFillTx/>
                <a:latin typeface="Montserrat" panose="00000500000000000000"/>
                <a:ea typeface="+mn-ea"/>
                <a:cs typeface="+mn-cs"/>
              </a:rPr>
              <a:t>AdG</a:t>
            </a:r>
            <a:r>
              <a:rPr kumimoji="0" lang="it-IT" sz="1350" b="0" i="1" u="none" strike="noStrike" kern="1200" cap="none" spc="0" normalizeH="0" baseline="0" noProof="0" dirty="0">
                <a:ln>
                  <a:noFill/>
                </a:ln>
                <a:solidFill>
                  <a:prstClr val="black"/>
                </a:solidFill>
                <a:effectLst/>
                <a:uLnTx/>
                <a:uFillTx/>
                <a:latin typeface="Montserrat" panose="00000500000000000000"/>
                <a:ea typeface="+mn-ea"/>
                <a:cs typeface="+mn-cs"/>
              </a:rPr>
              <a:t> applica misure volte a decurtare fino al 3 % del sostegno dei fondi dell’operazione.</a:t>
            </a:r>
            <a:endParaRPr kumimoji="0" lang="it-IT" sz="1400" b="0" i="0" u="none" strike="noStrike" kern="1200" cap="none" spc="0" normalizeH="0" baseline="0" noProof="0" dirty="0">
              <a:ln>
                <a:noFill/>
              </a:ln>
              <a:solidFill>
                <a:srgbClr val="000000"/>
              </a:solidFill>
              <a:effectLst/>
              <a:highlight>
                <a:srgbClr val="FFFF00"/>
              </a:highlight>
              <a:uLnTx/>
              <a:uFillTx/>
              <a:latin typeface="Montserrat" panose="00000500000000000000"/>
              <a:ea typeface="+mn-ea"/>
              <a:cs typeface="+mn-cs"/>
            </a:endParaRPr>
          </a:p>
        </p:txBody>
      </p:sp>
      <p:pic>
        <p:nvPicPr>
          <p:cNvPr id="3" name="Immagine 2">
            <a:extLst>
              <a:ext uri="{FF2B5EF4-FFF2-40B4-BE49-F238E27FC236}">
                <a16:creationId xmlns:a16="http://schemas.microsoft.com/office/drawing/2014/main" id="{14D0709D-4BEE-8546-77E5-947AA5A8F5A8}"/>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1601903" y="2828565"/>
            <a:ext cx="7781925" cy="704088"/>
          </a:xfrm>
          <a:prstGeom prst="rect">
            <a:avLst/>
          </a:prstGeom>
        </p:spPr>
      </p:pic>
    </p:spTree>
    <p:extLst>
      <p:ext uri="{BB962C8B-B14F-4D97-AF65-F5344CB8AC3E}">
        <p14:creationId xmlns:p14="http://schemas.microsoft.com/office/powerpoint/2010/main" val="5872532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a:extLst>
              <a:ext uri="{FF2B5EF4-FFF2-40B4-BE49-F238E27FC236}">
                <a16:creationId xmlns:a16="http://schemas.microsoft.com/office/drawing/2014/main" id="{C1A2D928-3BB7-4475-AD8A-71275ACF7BEB}"/>
              </a:ext>
            </a:extLst>
          </p:cNvPr>
          <p:cNvSpPr txBox="1"/>
          <p:nvPr/>
        </p:nvSpPr>
        <p:spPr>
          <a:xfrm>
            <a:off x="9982201" y="6581003"/>
            <a:ext cx="581891"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dirty="0">
                <a:ln>
                  <a:noFill/>
                </a:ln>
                <a:solidFill>
                  <a:prstClr val="white"/>
                </a:solidFill>
                <a:effectLst/>
                <a:uLnTx/>
                <a:uFillTx/>
                <a:latin typeface="Helvetica" panose="020B0604020202020204" pitchFamily="34" charset="0"/>
                <a:ea typeface="+mn-ea"/>
                <a:cs typeface="Helvetica" panose="020B0604020202020204" pitchFamily="34" charset="0"/>
              </a:rPr>
              <a:t>17</a:t>
            </a:r>
          </a:p>
        </p:txBody>
      </p:sp>
      <p:sp>
        <p:nvSpPr>
          <p:cNvPr id="7" name="Slide Number Placeholder 2">
            <a:extLst>
              <a:ext uri="{FF2B5EF4-FFF2-40B4-BE49-F238E27FC236}">
                <a16:creationId xmlns:a16="http://schemas.microsoft.com/office/drawing/2014/main" id="{BBABD73E-734C-4AEB-BAEA-397F231CAD2A}"/>
              </a:ext>
            </a:extLst>
          </p:cNvPr>
          <p:cNvSpPr>
            <a:spLocks noGrp="1"/>
          </p:cNvSpPr>
          <p:nvPr>
            <p:ph type="sldNum" sz="quarter" idx="12"/>
          </p:nvPr>
        </p:nvSpPr>
        <p:spPr>
          <a:xfrm>
            <a:off x="8737600" y="6356351"/>
            <a:ext cx="284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9BB6CCB-ABA9-DF47-8B77-5ED46CF7886A}" type="slidenum">
              <a:rPr kumimoji="0" lang="it-IT" sz="1600" b="1" i="0" u="none" strike="noStrike" kern="1200" cap="none" spc="0" normalizeH="0" baseline="0" noProof="0" smtClean="0">
                <a:ln>
                  <a:noFill/>
                </a:ln>
                <a:solidFill>
                  <a:srgbClr val="008341"/>
                </a:solidFill>
                <a:effectLst/>
                <a:uLnTx/>
                <a:uFillTx/>
                <a:latin typeface="Montserrat" pitchFamily="2" charset="77"/>
                <a:ea typeface="Roboto" panose="02000000000000000000" pitchFamily="2" charset="0"/>
                <a:cs typeface="+mn-cs"/>
              </a:rPr>
              <a:pPr marL="0" marR="0" lvl="0" indent="0" algn="ctr" defTabSz="914400" rtl="0" eaLnBrk="1" fontAlgn="auto" latinLnBrk="0" hangingPunct="1">
                <a:lnSpc>
                  <a:spcPct val="100000"/>
                </a:lnSpc>
                <a:spcBef>
                  <a:spcPts val="0"/>
                </a:spcBef>
                <a:spcAft>
                  <a:spcPts val="0"/>
                </a:spcAft>
                <a:buClrTx/>
                <a:buSzTx/>
                <a:buFontTx/>
                <a:buNone/>
                <a:tabLst/>
                <a:defRPr/>
              </a:pPr>
              <a:t>21</a:t>
            </a:fld>
            <a:endParaRPr kumimoji="0" lang="it-IT" sz="1600" b="1" i="0" u="none" strike="noStrike" kern="1200" cap="none" spc="0" normalizeH="0" baseline="0" noProof="0" dirty="0">
              <a:ln>
                <a:noFill/>
              </a:ln>
              <a:solidFill>
                <a:srgbClr val="008341"/>
              </a:solidFill>
              <a:effectLst/>
              <a:uLnTx/>
              <a:uFillTx/>
              <a:latin typeface="Montserrat" pitchFamily="2" charset="77"/>
              <a:ea typeface="Roboto" panose="02000000000000000000" pitchFamily="2" charset="0"/>
              <a:cs typeface="+mn-cs"/>
            </a:endParaRPr>
          </a:p>
        </p:txBody>
      </p:sp>
      <p:sp>
        <p:nvSpPr>
          <p:cNvPr id="8" name="Titolo 1">
            <a:extLst>
              <a:ext uri="{FF2B5EF4-FFF2-40B4-BE49-F238E27FC236}">
                <a16:creationId xmlns:a16="http://schemas.microsoft.com/office/drawing/2014/main" id="{C70A5850-017A-4F30-ABCE-2AAE74CE36A5}"/>
              </a:ext>
            </a:extLst>
          </p:cNvPr>
          <p:cNvSpPr txBox="1">
            <a:spLocks/>
          </p:cNvSpPr>
          <p:nvPr/>
        </p:nvSpPr>
        <p:spPr>
          <a:xfrm>
            <a:off x="712586" y="136524"/>
            <a:ext cx="9560559" cy="660503"/>
          </a:xfrm>
          <a:prstGeom prst="rect">
            <a:avLst/>
          </a:prstGeom>
          <a:solidFill>
            <a:srgbClr val="00B050"/>
          </a:solidFill>
        </p:spPr>
        <p:txBody>
          <a:bodyPr vert="horz" lIns="121920" tIns="60960" rIns="121920" bIns="6096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l" defTabSz="609585" rtl="0" eaLnBrk="1" fontAlgn="auto" latinLnBrk="0" hangingPunct="1">
              <a:lnSpc>
                <a:spcPct val="100000"/>
              </a:lnSpc>
              <a:spcBef>
                <a:spcPct val="0"/>
              </a:spcBef>
              <a:spcAft>
                <a:spcPts val="0"/>
              </a:spcAft>
              <a:buClrTx/>
              <a:buSzTx/>
              <a:buFontTx/>
              <a:buNone/>
              <a:tabLst/>
              <a:defRPr/>
            </a:pPr>
            <a:r>
              <a:rPr kumimoji="0" lang="it-IT" sz="2400" b="1" i="0" u="none" strike="noStrike" kern="1200" cap="none" spc="0" normalizeH="0" baseline="0" noProof="0" dirty="0">
                <a:ln>
                  <a:noFill/>
                </a:ln>
                <a:solidFill>
                  <a:srgbClr val="F0F8FA"/>
                </a:solidFill>
                <a:effectLst/>
                <a:uLnTx/>
                <a:uFillTx/>
                <a:latin typeface="Montserrat" panose="00000500000000000000"/>
                <a:ea typeface="+mj-ea"/>
                <a:cs typeface="+mj-cs"/>
              </a:rPr>
              <a:t>Varie – Aiuti di Stato</a:t>
            </a:r>
            <a:endParaRPr kumimoji="0" lang="it-IT" sz="2400" b="1" i="0" u="none" strike="noStrike" kern="1200" cap="none" spc="0" normalizeH="0" baseline="0" noProof="0" dirty="0">
              <a:ln>
                <a:noFill/>
              </a:ln>
              <a:solidFill>
                <a:srgbClr val="F0F8FA"/>
              </a:solidFill>
              <a:effectLst/>
              <a:uLnTx/>
              <a:uFillTx/>
              <a:latin typeface="Montserrat" pitchFamily="2" charset="77"/>
              <a:ea typeface="Roboto" panose="02000000000000000000" pitchFamily="2" charset="0"/>
              <a:cs typeface="+mj-cs"/>
            </a:endParaRPr>
          </a:p>
        </p:txBody>
      </p:sp>
      <p:sp>
        <p:nvSpPr>
          <p:cNvPr id="2" name="Rettangolo 1">
            <a:extLst>
              <a:ext uri="{FF2B5EF4-FFF2-40B4-BE49-F238E27FC236}">
                <a16:creationId xmlns:a16="http://schemas.microsoft.com/office/drawing/2014/main" id="{3CCDD6B2-0ACA-441C-F63E-018624244004}"/>
              </a:ext>
            </a:extLst>
          </p:cNvPr>
          <p:cNvSpPr/>
          <p:nvPr/>
        </p:nvSpPr>
        <p:spPr>
          <a:xfrm>
            <a:off x="712587" y="861356"/>
            <a:ext cx="9560558" cy="5858146"/>
          </a:xfrm>
          <a:prstGeom prst="rect">
            <a:avLst/>
          </a:prstGeom>
          <a:ln>
            <a:solidFill>
              <a:srgbClr val="008341"/>
            </a:solidFill>
          </a:ln>
        </p:spPr>
        <p:style>
          <a:lnRef idx="2">
            <a:schemeClr val="accent1"/>
          </a:lnRef>
          <a:fillRef idx="1">
            <a:schemeClr val="lt1"/>
          </a:fillRef>
          <a:effectRef idx="0">
            <a:schemeClr val="accent1"/>
          </a:effectRef>
          <a:fontRef idx="minor">
            <a:schemeClr val="dk1"/>
          </a:fontRef>
        </p:style>
        <p:txBody>
          <a:bodyPr rtlCol="0" anchor="ctr"/>
          <a:lstStyle/>
          <a:p>
            <a:pPr lvl="0" algn="just">
              <a:spcAft>
                <a:spcPts val="600"/>
              </a:spcAft>
              <a:defRPr/>
            </a:pPr>
            <a:r>
              <a:rPr kumimoji="0" lang="it-IT" sz="1600" b="1" i="0" strike="noStrike" kern="1200" cap="none" spc="0" normalizeH="0" baseline="0" noProof="0" dirty="0">
                <a:ln>
                  <a:noFill/>
                </a:ln>
                <a:solidFill>
                  <a:srgbClr val="000000"/>
                </a:solidFill>
                <a:effectLst/>
                <a:uLnTx/>
                <a:uFillTx/>
                <a:latin typeface="Montserrat" panose="00000500000000000000"/>
                <a:ea typeface="+mn-ea"/>
                <a:cs typeface="+mn-cs"/>
              </a:rPr>
              <a:t>Alcuni primi punti di attenzione</a:t>
            </a:r>
          </a:p>
          <a:p>
            <a:pPr lvl="0" algn="just">
              <a:spcAft>
                <a:spcPts val="600"/>
              </a:spcAft>
              <a:defRPr/>
            </a:pPr>
            <a:endParaRPr kumimoji="0" lang="it-IT" sz="1600" b="1" i="0" strike="noStrike" kern="1200" cap="none" spc="0" normalizeH="0" baseline="0" noProof="0" dirty="0">
              <a:ln>
                <a:noFill/>
              </a:ln>
              <a:solidFill>
                <a:srgbClr val="000000"/>
              </a:solidFill>
              <a:effectLst/>
              <a:uLnTx/>
              <a:uFillTx/>
              <a:latin typeface="Montserrat" panose="00000500000000000000"/>
              <a:ea typeface="+mn-ea"/>
              <a:cs typeface="+mn-cs"/>
            </a:endParaRPr>
          </a:p>
          <a:p>
            <a:pPr marL="285750" lvl="0" indent="-285750" algn="just">
              <a:spcAft>
                <a:spcPts val="600"/>
              </a:spcAft>
              <a:buFont typeface="Wingdings" panose="05000000000000000000" pitchFamily="2" charset="2"/>
              <a:buChar char="q"/>
              <a:defRPr/>
            </a:pPr>
            <a:r>
              <a:rPr kumimoji="0" lang="it-IT" sz="1600" b="1" i="0" strike="noStrike" kern="1200" cap="none" spc="0" normalizeH="0" baseline="0" noProof="0" dirty="0">
                <a:ln>
                  <a:noFill/>
                </a:ln>
                <a:solidFill>
                  <a:srgbClr val="000000"/>
                </a:solidFill>
                <a:effectLst/>
                <a:uLnTx/>
                <a:uFillTx/>
                <a:latin typeface="Montserrat" panose="00000500000000000000"/>
                <a:ea typeface="+mn-ea"/>
                <a:cs typeface="+mn-cs"/>
              </a:rPr>
              <a:t>Interventi di efficientamento energetico</a:t>
            </a:r>
            <a:r>
              <a:rPr kumimoji="0" lang="it-IT" sz="1600" i="0" strike="noStrike" kern="1200" cap="none" spc="0" normalizeH="0" baseline="0" noProof="0" dirty="0">
                <a:ln>
                  <a:noFill/>
                </a:ln>
                <a:solidFill>
                  <a:srgbClr val="000000"/>
                </a:solidFill>
                <a:effectLst/>
                <a:uLnTx/>
                <a:uFillTx/>
                <a:latin typeface="Montserrat" panose="00000500000000000000"/>
                <a:ea typeface="+mn-ea"/>
                <a:cs typeface="+mn-cs"/>
              </a:rPr>
              <a:t>: g</a:t>
            </a:r>
            <a:r>
              <a:rPr lang="it-IT" sz="1600" dirty="0">
                <a:latin typeface="Montserrat" panose="00000500000000000000"/>
              </a:rPr>
              <a:t>li interventi si riferiscono a edifici di </a:t>
            </a:r>
            <a:r>
              <a:rPr lang="it-IT" sz="1600" dirty="0">
                <a:solidFill>
                  <a:schemeClr val="tx1"/>
                </a:solidFill>
                <a:latin typeface="Montserrat" panose="00000500000000000000"/>
              </a:rPr>
              <a:t>proprietà pubblica adibiti ad uso pubblico/istituzionale e ad edilizia scolastica (ove l’edificio scolastico sia destinato prevalentemente all’attività di istruzione e formazione organizzata nell'ambito del sistema scolastico nazionale finanziato e controllato dallo Stato). In questa fattispecie l’intervento non rileva ai fini della disciplina in tema di aiuti di Stato. </a:t>
            </a:r>
            <a:endParaRPr kumimoji="0" lang="it-IT" sz="1600" i="0" strike="noStrike" kern="1200" cap="none" spc="0" normalizeH="0" baseline="0" noProof="0" dirty="0">
              <a:ln>
                <a:noFill/>
              </a:ln>
              <a:solidFill>
                <a:schemeClr val="tx1"/>
              </a:solidFill>
              <a:effectLst/>
              <a:uLnTx/>
              <a:uFillTx/>
              <a:latin typeface="Montserrat" panose="00000500000000000000"/>
              <a:ea typeface="+mn-ea"/>
              <a:cs typeface="+mn-cs"/>
            </a:endParaRPr>
          </a:p>
          <a:p>
            <a:pPr marL="285750" lvl="0" indent="-285750" algn="just">
              <a:spcAft>
                <a:spcPts val="600"/>
              </a:spcAft>
              <a:buFont typeface="Wingdings" panose="05000000000000000000" pitchFamily="2" charset="2"/>
              <a:buChar char="q"/>
              <a:defRPr/>
            </a:pPr>
            <a:r>
              <a:rPr kumimoji="0" lang="it-IT" sz="1600" b="1" i="0" u="none" strike="noStrike" kern="1200" cap="none" spc="0" normalizeH="0" baseline="0" noProof="0" dirty="0">
                <a:ln>
                  <a:noFill/>
                </a:ln>
                <a:solidFill>
                  <a:schemeClr val="tx1"/>
                </a:solidFill>
                <a:effectLst/>
                <a:uLnTx/>
                <a:uFillTx/>
                <a:latin typeface="Montserrat" panose="00000500000000000000"/>
                <a:ea typeface="+mn-ea"/>
                <a:cs typeface="+mn-cs"/>
              </a:rPr>
              <a:t>Interventi di riqualificazione di edifici pubblici, Nuove costruzioni</a:t>
            </a:r>
            <a:r>
              <a:rPr kumimoji="0" lang="it-IT" sz="1600" b="0" i="0" u="none" strike="noStrike" kern="1200" cap="none" spc="0" normalizeH="0" baseline="0" noProof="0" dirty="0">
                <a:ln>
                  <a:noFill/>
                </a:ln>
                <a:solidFill>
                  <a:schemeClr val="tx1"/>
                </a:solidFill>
                <a:effectLst/>
                <a:uLnTx/>
                <a:uFillTx/>
                <a:latin typeface="Montserrat" panose="00000500000000000000"/>
                <a:ea typeface="+mn-ea"/>
                <a:cs typeface="+mn-cs"/>
              </a:rPr>
              <a:t>: </a:t>
            </a:r>
            <a:r>
              <a:rPr lang="it-IT" sz="1600" dirty="0">
                <a:solidFill>
                  <a:schemeClr val="tx1"/>
                </a:solidFill>
                <a:latin typeface="Montserrat" panose="00000500000000000000"/>
              </a:rPr>
              <a:t>se la destinazione dell’edificio nuovo/riqualificato è esclusivamente per uso pubblico/istituzionale l’intervento non rileva ai fini della disciplina in tema di aiuti di Stato. Nel caso in cui parte dell’edificio sia destinato anche ad attività economiche è necessario acquisire elementi di approfondimento (es: prevalenza o meno dell’attività pubblica/istituzionale sull’attività economica, impatto locale dell’attività economica esercitata e pertanto non in grado di influire sulla concorrenza, ecc.) al fine di escludere qualsiasi forma di aiuto di stato. </a:t>
            </a:r>
          </a:p>
          <a:p>
            <a:pPr marL="285750" lvl="0" indent="-285750" algn="just">
              <a:spcAft>
                <a:spcPts val="600"/>
              </a:spcAft>
              <a:buFont typeface="Wingdings" panose="05000000000000000000" pitchFamily="2" charset="2"/>
              <a:buChar char="q"/>
              <a:defRPr/>
            </a:pPr>
            <a:r>
              <a:rPr kumimoji="0" lang="it-IT" sz="1600" b="1" i="0" u="none" strike="noStrike" kern="1200" cap="none" spc="0" normalizeH="0" baseline="0" noProof="0" dirty="0">
                <a:ln>
                  <a:noFill/>
                </a:ln>
                <a:solidFill>
                  <a:schemeClr val="tx1"/>
                </a:solidFill>
                <a:effectLst/>
                <a:uLnTx/>
                <a:uFillTx/>
                <a:latin typeface="Montserrat" panose="00000500000000000000"/>
                <a:ea typeface="+mn-ea"/>
                <a:cs typeface="+mn-cs"/>
              </a:rPr>
              <a:t>Interventi di riqualificazione degli spazi </a:t>
            </a:r>
            <a:r>
              <a:rPr lang="it-IT" sz="1600" b="1" dirty="0">
                <a:solidFill>
                  <a:schemeClr val="tx1"/>
                </a:solidFill>
                <a:latin typeface="Montserrat" panose="00000500000000000000"/>
              </a:rPr>
              <a:t>aperti </a:t>
            </a:r>
            <a:r>
              <a:rPr lang="it-IT" sz="1600" dirty="0">
                <a:solidFill>
                  <a:schemeClr val="tx1"/>
                </a:solidFill>
                <a:latin typeface="Montserrat" panose="00000500000000000000"/>
              </a:rPr>
              <a:t>(piazze, parcheggi, strade, mobilità sostenibile): nel caso di parcheggi, se a gestione del patrimonio del Comune secondo tariffe comunali, l’intervento non rileva ai fini della disciplina in tema di aiuti di Stato. Nel caso di un gestore privato è necessario approfondire, per cui se il parcheggio è servente ad un’opera pubblica si conferma la nono rilevanza, altrimenti necessario verificare la prevalenza dell’attività economica (ad es. parcheggi serventi centri commerciali).o della gestione secondo gratuità/tariffe comunale.</a:t>
            </a:r>
          </a:p>
        </p:txBody>
      </p:sp>
    </p:spTree>
    <p:extLst>
      <p:ext uri="{BB962C8B-B14F-4D97-AF65-F5344CB8AC3E}">
        <p14:creationId xmlns:p14="http://schemas.microsoft.com/office/powerpoint/2010/main" val="35968417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a:extLst>
              <a:ext uri="{FF2B5EF4-FFF2-40B4-BE49-F238E27FC236}">
                <a16:creationId xmlns:a16="http://schemas.microsoft.com/office/drawing/2014/main" id="{C1A2D928-3BB7-4475-AD8A-71275ACF7BEB}"/>
              </a:ext>
            </a:extLst>
          </p:cNvPr>
          <p:cNvSpPr txBox="1"/>
          <p:nvPr/>
        </p:nvSpPr>
        <p:spPr>
          <a:xfrm>
            <a:off x="9982201" y="6581003"/>
            <a:ext cx="581891"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dirty="0">
                <a:ln>
                  <a:noFill/>
                </a:ln>
                <a:solidFill>
                  <a:prstClr val="white"/>
                </a:solidFill>
                <a:effectLst/>
                <a:uLnTx/>
                <a:uFillTx/>
                <a:latin typeface="Helvetica" panose="020B0604020202020204" pitchFamily="34" charset="0"/>
                <a:ea typeface="+mn-ea"/>
                <a:cs typeface="Helvetica" panose="020B0604020202020204" pitchFamily="34" charset="0"/>
              </a:rPr>
              <a:t>17</a:t>
            </a:r>
          </a:p>
        </p:txBody>
      </p:sp>
      <p:sp>
        <p:nvSpPr>
          <p:cNvPr id="7" name="Slide Number Placeholder 2">
            <a:extLst>
              <a:ext uri="{FF2B5EF4-FFF2-40B4-BE49-F238E27FC236}">
                <a16:creationId xmlns:a16="http://schemas.microsoft.com/office/drawing/2014/main" id="{BBABD73E-734C-4AEB-BAEA-397F231CAD2A}"/>
              </a:ext>
            </a:extLst>
          </p:cNvPr>
          <p:cNvSpPr>
            <a:spLocks noGrp="1"/>
          </p:cNvSpPr>
          <p:nvPr>
            <p:ph type="sldNum" sz="quarter" idx="12"/>
          </p:nvPr>
        </p:nvSpPr>
        <p:spPr>
          <a:xfrm>
            <a:off x="8737600" y="6356351"/>
            <a:ext cx="284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9BB6CCB-ABA9-DF47-8B77-5ED46CF7886A}" type="slidenum">
              <a:rPr kumimoji="0" lang="it-IT" sz="1600" b="1" i="0" u="none" strike="noStrike" kern="1200" cap="none" spc="0" normalizeH="0" baseline="0" noProof="0" smtClean="0">
                <a:ln>
                  <a:noFill/>
                </a:ln>
                <a:solidFill>
                  <a:srgbClr val="008341"/>
                </a:solidFill>
                <a:effectLst/>
                <a:uLnTx/>
                <a:uFillTx/>
                <a:latin typeface="Montserrat" pitchFamily="2" charset="77"/>
                <a:ea typeface="Roboto" panose="02000000000000000000" pitchFamily="2" charset="0"/>
                <a:cs typeface="+mn-cs"/>
              </a:rPr>
              <a:pPr marL="0" marR="0" lvl="0" indent="0" algn="ctr" defTabSz="914400" rtl="0" eaLnBrk="1" fontAlgn="auto" latinLnBrk="0" hangingPunct="1">
                <a:lnSpc>
                  <a:spcPct val="100000"/>
                </a:lnSpc>
                <a:spcBef>
                  <a:spcPts val="0"/>
                </a:spcBef>
                <a:spcAft>
                  <a:spcPts val="0"/>
                </a:spcAft>
                <a:buClrTx/>
                <a:buSzTx/>
                <a:buFontTx/>
                <a:buNone/>
                <a:tabLst/>
                <a:defRPr/>
              </a:pPr>
              <a:t>22</a:t>
            </a:fld>
            <a:endParaRPr kumimoji="0" lang="it-IT" sz="1600" b="1" i="0" u="none" strike="noStrike" kern="1200" cap="none" spc="0" normalizeH="0" baseline="0" noProof="0" dirty="0">
              <a:ln>
                <a:noFill/>
              </a:ln>
              <a:solidFill>
                <a:srgbClr val="008341"/>
              </a:solidFill>
              <a:effectLst/>
              <a:uLnTx/>
              <a:uFillTx/>
              <a:latin typeface="Montserrat" pitchFamily="2" charset="77"/>
              <a:ea typeface="Roboto" panose="02000000000000000000" pitchFamily="2" charset="0"/>
              <a:cs typeface="+mn-cs"/>
            </a:endParaRPr>
          </a:p>
        </p:txBody>
      </p:sp>
      <p:sp>
        <p:nvSpPr>
          <p:cNvPr id="8" name="Titolo 1">
            <a:extLst>
              <a:ext uri="{FF2B5EF4-FFF2-40B4-BE49-F238E27FC236}">
                <a16:creationId xmlns:a16="http://schemas.microsoft.com/office/drawing/2014/main" id="{C70A5850-017A-4F30-ABCE-2AAE74CE36A5}"/>
              </a:ext>
            </a:extLst>
          </p:cNvPr>
          <p:cNvSpPr txBox="1">
            <a:spLocks/>
          </p:cNvSpPr>
          <p:nvPr/>
        </p:nvSpPr>
        <p:spPr>
          <a:xfrm>
            <a:off x="712586" y="136524"/>
            <a:ext cx="9560559" cy="660503"/>
          </a:xfrm>
          <a:prstGeom prst="rect">
            <a:avLst/>
          </a:prstGeom>
          <a:solidFill>
            <a:srgbClr val="00B050"/>
          </a:solidFill>
        </p:spPr>
        <p:txBody>
          <a:bodyPr vert="horz" lIns="121920" tIns="60960" rIns="121920" bIns="6096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l" defTabSz="609585" rtl="0" eaLnBrk="1" fontAlgn="auto" latinLnBrk="0" hangingPunct="1">
              <a:lnSpc>
                <a:spcPct val="100000"/>
              </a:lnSpc>
              <a:spcBef>
                <a:spcPct val="0"/>
              </a:spcBef>
              <a:spcAft>
                <a:spcPts val="0"/>
              </a:spcAft>
              <a:buClrTx/>
              <a:buSzTx/>
              <a:buFontTx/>
              <a:buNone/>
              <a:tabLst/>
              <a:defRPr/>
            </a:pPr>
            <a:r>
              <a:rPr kumimoji="0" lang="it-IT" sz="2400" b="1" i="0" u="none" strike="noStrike" kern="1200" cap="none" spc="0" normalizeH="0" baseline="0" noProof="0" dirty="0">
                <a:ln>
                  <a:noFill/>
                </a:ln>
                <a:solidFill>
                  <a:srgbClr val="F0F8FA"/>
                </a:solidFill>
                <a:effectLst/>
                <a:uLnTx/>
                <a:uFillTx/>
                <a:latin typeface="Montserrat" panose="00000500000000000000"/>
                <a:ea typeface="+mj-ea"/>
                <a:cs typeface="+mj-cs"/>
              </a:rPr>
              <a:t>Varie – Aiuti di Stato</a:t>
            </a:r>
            <a:endParaRPr kumimoji="0" lang="it-IT" sz="2400" b="1" i="0" u="none" strike="noStrike" kern="1200" cap="none" spc="0" normalizeH="0" baseline="0" noProof="0" dirty="0">
              <a:ln>
                <a:noFill/>
              </a:ln>
              <a:solidFill>
                <a:srgbClr val="F0F8FA"/>
              </a:solidFill>
              <a:effectLst/>
              <a:uLnTx/>
              <a:uFillTx/>
              <a:latin typeface="Montserrat" pitchFamily="2" charset="77"/>
              <a:ea typeface="Roboto" panose="02000000000000000000" pitchFamily="2" charset="0"/>
              <a:cs typeface="+mj-cs"/>
            </a:endParaRPr>
          </a:p>
        </p:txBody>
      </p:sp>
      <p:sp>
        <p:nvSpPr>
          <p:cNvPr id="2" name="Rettangolo 1">
            <a:extLst>
              <a:ext uri="{FF2B5EF4-FFF2-40B4-BE49-F238E27FC236}">
                <a16:creationId xmlns:a16="http://schemas.microsoft.com/office/drawing/2014/main" id="{3CCDD6B2-0ACA-441C-F63E-018624244004}"/>
              </a:ext>
            </a:extLst>
          </p:cNvPr>
          <p:cNvSpPr/>
          <p:nvPr/>
        </p:nvSpPr>
        <p:spPr>
          <a:xfrm>
            <a:off x="712587" y="861356"/>
            <a:ext cx="9560558" cy="5858146"/>
          </a:xfrm>
          <a:prstGeom prst="rect">
            <a:avLst/>
          </a:prstGeom>
          <a:ln>
            <a:solidFill>
              <a:srgbClr val="008341"/>
            </a:solidFill>
          </a:ln>
        </p:spPr>
        <p:style>
          <a:lnRef idx="2">
            <a:schemeClr val="accent1"/>
          </a:lnRef>
          <a:fillRef idx="1">
            <a:schemeClr val="lt1"/>
          </a:fillRef>
          <a:effectRef idx="0">
            <a:schemeClr val="accent1"/>
          </a:effectRef>
          <a:fontRef idx="minor">
            <a:schemeClr val="dk1"/>
          </a:fontRef>
        </p:style>
        <p:txBody>
          <a:bodyPr rtlCol="0" anchor="ctr"/>
          <a:lstStyle/>
          <a:p>
            <a:pPr marL="285750" lvl="0" indent="-285750" algn="just">
              <a:spcAft>
                <a:spcPts val="600"/>
              </a:spcAft>
              <a:buFont typeface="Wingdings" panose="05000000000000000000" pitchFamily="2" charset="2"/>
              <a:buChar char="q"/>
              <a:defRPr/>
            </a:pPr>
            <a:r>
              <a:rPr kumimoji="0" lang="it-IT" sz="1600" b="1" i="0" u="none" strike="noStrike" kern="1200" cap="none" spc="0" normalizeH="0" baseline="0" noProof="0" dirty="0">
                <a:ln>
                  <a:noFill/>
                </a:ln>
                <a:solidFill>
                  <a:srgbClr val="000000"/>
                </a:solidFill>
                <a:effectLst/>
                <a:uLnTx/>
                <a:uFillTx/>
                <a:latin typeface="Montserrat" panose="00000500000000000000"/>
                <a:ea typeface="+mn-ea"/>
                <a:cs typeface="+mn-cs"/>
              </a:rPr>
              <a:t>Interventi </a:t>
            </a:r>
            <a:r>
              <a:rPr lang="it-IT" sz="1600" b="1" dirty="0">
                <a:solidFill>
                  <a:srgbClr val="000000"/>
                </a:solidFill>
                <a:latin typeface="Montserrat" panose="00000500000000000000"/>
              </a:rPr>
              <a:t>di potenziamento delle dotazioni naturali degli spazi pubblici</a:t>
            </a:r>
            <a:r>
              <a:rPr lang="it-IT" sz="1600" dirty="0">
                <a:solidFill>
                  <a:srgbClr val="000000"/>
                </a:solidFill>
                <a:latin typeface="Montserrat" panose="00000500000000000000"/>
              </a:rPr>
              <a:t>: </a:t>
            </a:r>
            <a:r>
              <a:rPr lang="it-IT" sz="1600" dirty="0">
                <a:solidFill>
                  <a:schemeClr val="tx1"/>
                </a:solidFill>
                <a:latin typeface="Montserrat" panose="00000500000000000000"/>
              </a:rPr>
              <a:t>generalmente tale attività in area urbana non forestale non rileva ai fini della disciplina in tema di aiuti di Stato, ma è necessario verificare se nelle aree verdi potenziate sono previsti allestimenti per attività economiche. Nel caso fossero previste resta da verificare l’impatto locale/internazionale dell’attività economica esercitata.</a:t>
            </a:r>
          </a:p>
          <a:p>
            <a:pPr marL="285750" lvl="0" indent="-285750" algn="just">
              <a:spcAft>
                <a:spcPts val="600"/>
              </a:spcAft>
              <a:buFont typeface="Wingdings" panose="05000000000000000000" pitchFamily="2" charset="2"/>
              <a:buChar char="q"/>
              <a:defRPr/>
            </a:pPr>
            <a:r>
              <a:rPr lang="it-IT" sz="1600" dirty="0">
                <a:solidFill>
                  <a:schemeClr val="tx1"/>
                </a:solidFill>
                <a:latin typeface="Montserrat" panose="00000500000000000000"/>
              </a:rPr>
              <a:t>Nel caso di </a:t>
            </a:r>
            <a:r>
              <a:rPr lang="it-IT" sz="1600" b="1" dirty="0">
                <a:solidFill>
                  <a:schemeClr val="tx1"/>
                </a:solidFill>
                <a:latin typeface="Montserrat" panose="00000500000000000000"/>
              </a:rPr>
              <a:t>interventi di housing sociale </a:t>
            </a:r>
            <a:r>
              <a:rPr lang="it-IT" sz="1600" dirty="0">
                <a:solidFill>
                  <a:schemeClr val="tx1"/>
                </a:solidFill>
                <a:latin typeface="Montserrat" panose="00000500000000000000"/>
              </a:rPr>
              <a:t>(per ogni tipo di intervento –energetico/riqualificazione/costruzione)</a:t>
            </a:r>
            <a:r>
              <a:rPr lang="it-IT" sz="1600" b="1" dirty="0">
                <a:solidFill>
                  <a:schemeClr val="tx1"/>
                </a:solidFill>
                <a:latin typeface="Montserrat" panose="00000500000000000000"/>
              </a:rPr>
              <a:t> </a:t>
            </a:r>
            <a:r>
              <a:rPr lang="it-IT" sz="1600" dirty="0">
                <a:solidFill>
                  <a:schemeClr val="tx1"/>
                </a:solidFill>
                <a:latin typeface="Montserrat" panose="00000500000000000000"/>
              </a:rPr>
              <a:t>da parte dei Comuni su proprio patrimonio, è necessario che l’immobile sia iscritto nel registro dell’housing nel patrimonio vincolato iscritto al relativo registro di settore, ai fini della applicazione della disciplina SIEG in tema di aiuti di Stato.</a:t>
            </a:r>
          </a:p>
          <a:p>
            <a:pPr marL="285750" lvl="0" indent="-285750" algn="just">
              <a:spcAft>
                <a:spcPts val="600"/>
              </a:spcAft>
              <a:buFont typeface="Wingdings" panose="05000000000000000000" pitchFamily="2" charset="2"/>
              <a:buChar char="q"/>
              <a:defRPr/>
            </a:pPr>
            <a:r>
              <a:rPr lang="it-IT" sz="1600" b="1" dirty="0">
                <a:solidFill>
                  <a:schemeClr val="tx1"/>
                </a:solidFill>
                <a:latin typeface="Montserrat" panose="00000500000000000000"/>
              </a:rPr>
              <a:t>Nel caso di interventi </a:t>
            </a:r>
            <a:r>
              <a:rPr lang="it-IT" sz="1600" dirty="0">
                <a:solidFill>
                  <a:schemeClr val="tx1"/>
                </a:solidFill>
                <a:latin typeface="Montserrat" panose="00000500000000000000"/>
              </a:rPr>
              <a:t>–anche a bando – </a:t>
            </a:r>
            <a:r>
              <a:rPr lang="it-IT" sz="1600" b="1" dirty="0">
                <a:solidFill>
                  <a:schemeClr val="tx1"/>
                </a:solidFill>
                <a:latin typeface="Montserrat" panose="00000500000000000000"/>
              </a:rPr>
              <a:t>da parte di Comuni che abbiano rilevanza economica (es. commercio, terziario, agricolo, ..) o si rivolgano ad imprese,</a:t>
            </a:r>
            <a:r>
              <a:rPr lang="it-IT" sz="1600" dirty="0">
                <a:solidFill>
                  <a:schemeClr val="tx1"/>
                </a:solidFill>
                <a:latin typeface="Montserrat" panose="00000500000000000000"/>
              </a:rPr>
              <a:t> è necessario verificare anche l’inquadramento in tema di aiuti di Stato e, conseguentemente, il massimo concedibile nel rispetto di tale normativa. In caso di interventi di carattere sociale, sanitario, socio-sanitario, generalmente l’intervento non rileverebbe rispetto alla disciplina in tema di aiuti, ma saranno necessari eventuali approfondimenti caso per caso.</a:t>
            </a:r>
          </a:p>
          <a:p>
            <a:pPr marL="285750" indent="-285750" algn="just">
              <a:spcAft>
                <a:spcPts val="600"/>
              </a:spcAft>
              <a:buFont typeface="Wingdings" panose="05000000000000000000" pitchFamily="2" charset="2"/>
              <a:buChar char="q"/>
              <a:defRPr/>
            </a:pPr>
            <a:r>
              <a:rPr lang="it-IT" sz="1600" b="1" dirty="0">
                <a:solidFill>
                  <a:schemeClr val="tx1"/>
                </a:solidFill>
                <a:latin typeface="Montserrat" panose="00000500000000000000"/>
              </a:rPr>
              <a:t>Interventi di finanziamento di imprese in ambito di inserimento lavorativo di lavoratori svantaggiati e di lavoratori con disabilità: </a:t>
            </a:r>
            <a:r>
              <a:rPr lang="it-IT" sz="1600" dirty="0">
                <a:solidFill>
                  <a:schemeClr val="tx1"/>
                </a:solidFill>
                <a:latin typeface="Montserrat" panose="00000500000000000000"/>
              </a:rPr>
              <a:t>il contributo in % ai costi ammissibili (ad es. costo salariale, sovraccosti connessi all'occupazione di lavoratori con disabilità costi dell'assistenza fornita ai </a:t>
            </a:r>
            <a:r>
              <a:rPr lang="it-IT" sz="1600">
                <a:solidFill>
                  <a:schemeClr val="tx1"/>
                </a:solidFill>
                <a:latin typeface="Montserrat" panose="00000500000000000000"/>
              </a:rPr>
              <a:t>lavoratori svantaggiati) rilevano </a:t>
            </a:r>
            <a:r>
              <a:rPr lang="it-IT" sz="1600" dirty="0">
                <a:solidFill>
                  <a:schemeClr val="tx1"/>
                </a:solidFill>
                <a:latin typeface="Montserrat" panose="00000500000000000000"/>
              </a:rPr>
              <a:t>per l’applicazione della disciplina aiuti.</a:t>
            </a:r>
            <a:endParaRPr kumimoji="0" lang="it-IT" sz="1600" b="0" i="0" u="none" strike="noStrike" kern="1200" cap="none" spc="0" normalizeH="0" baseline="0" noProof="0" dirty="0">
              <a:ln>
                <a:noFill/>
              </a:ln>
              <a:solidFill>
                <a:schemeClr val="tx1"/>
              </a:solidFill>
              <a:effectLst/>
              <a:uLnTx/>
              <a:uFillTx/>
              <a:latin typeface="Montserrat" panose="00000500000000000000"/>
              <a:ea typeface="+mn-ea"/>
              <a:cs typeface="+mn-cs"/>
            </a:endParaRPr>
          </a:p>
        </p:txBody>
      </p:sp>
    </p:spTree>
    <p:extLst>
      <p:ext uri="{BB962C8B-B14F-4D97-AF65-F5344CB8AC3E}">
        <p14:creationId xmlns:p14="http://schemas.microsoft.com/office/powerpoint/2010/main" val="15341915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a:extLst>
              <a:ext uri="{FF2B5EF4-FFF2-40B4-BE49-F238E27FC236}">
                <a16:creationId xmlns:a16="http://schemas.microsoft.com/office/drawing/2014/main" id="{C1A2D928-3BB7-4475-AD8A-71275ACF7BEB}"/>
              </a:ext>
            </a:extLst>
          </p:cNvPr>
          <p:cNvSpPr txBox="1"/>
          <p:nvPr/>
        </p:nvSpPr>
        <p:spPr>
          <a:xfrm>
            <a:off x="9982201" y="6581003"/>
            <a:ext cx="581891" cy="276999"/>
          </a:xfrm>
          <a:prstGeom prst="rect">
            <a:avLst/>
          </a:prstGeom>
          <a:noFill/>
        </p:spPr>
        <p:txBody>
          <a:bodyPr wrap="square" rtlCol="0">
            <a:spAutoFit/>
          </a:bodyPr>
          <a:lstStyle/>
          <a:p>
            <a:r>
              <a:rPr lang="it-IT" sz="1200" b="1" dirty="0">
                <a:solidFill>
                  <a:schemeClr val="bg1"/>
                </a:solidFill>
                <a:latin typeface="Helvetica" panose="020B0604020202020204" pitchFamily="34" charset="0"/>
                <a:cs typeface="Helvetica" panose="020B0604020202020204" pitchFamily="34" charset="0"/>
              </a:rPr>
              <a:t>17</a:t>
            </a:r>
          </a:p>
        </p:txBody>
      </p:sp>
      <p:sp>
        <p:nvSpPr>
          <p:cNvPr id="7" name="Slide Number Placeholder 2">
            <a:extLst>
              <a:ext uri="{FF2B5EF4-FFF2-40B4-BE49-F238E27FC236}">
                <a16:creationId xmlns:a16="http://schemas.microsoft.com/office/drawing/2014/main" id="{BBABD73E-734C-4AEB-BAEA-397F231CAD2A}"/>
              </a:ext>
            </a:extLst>
          </p:cNvPr>
          <p:cNvSpPr>
            <a:spLocks noGrp="1"/>
          </p:cNvSpPr>
          <p:nvPr>
            <p:ph type="sldNum" sz="quarter" idx="12"/>
          </p:nvPr>
        </p:nvSpPr>
        <p:spPr>
          <a:xfrm>
            <a:off x="8737600" y="6356351"/>
            <a:ext cx="2844800" cy="365125"/>
          </a:xfrm>
        </p:spPr>
        <p:txBody>
          <a:bodyPr/>
          <a:lstStyle/>
          <a:p>
            <a:fld id="{49BB6CCB-ABA9-DF47-8B77-5ED46CF7886A}" type="slidenum">
              <a:rPr lang="it-IT" b="1" smtClean="0">
                <a:solidFill>
                  <a:srgbClr val="008341"/>
                </a:solidFill>
                <a:latin typeface="Montserrat" pitchFamily="2" charset="77"/>
                <a:ea typeface="Roboto" panose="02000000000000000000" pitchFamily="2" charset="0"/>
              </a:rPr>
              <a:t>23</a:t>
            </a:fld>
            <a:endParaRPr lang="it-IT" b="1" dirty="0">
              <a:solidFill>
                <a:srgbClr val="008341"/>
              </a:solidFill>
              <a:latin typeface="Montserrat" pitchFamily="2" charset="77"/>
              <a:ea typeface="Roboto" panose="02000000000000000000" pitchFamily="2" charset="0"/>
            </a:endParaRPr>
          </a:p>
        </p:txBody>
      </p:sp>
      <p:sp>
        <p:nvSpPr>
          <p:cNvPr id="8" name="Titolo 1">
            <a:extLst>
              <a:ext uri="{FF2B5EF4-FFF2-40B4-BE49-F238E27FC236}">
                <a16:creationId xmlns:a16="http://schemas.microsoft.com/office/drawing/2014/main" id="{C70A5850-017A-4F30-ABCE-2AAE74CE36A5}"/>
              </a:ext>
            </a:extLst>
          </p:cNvPr>
          <p:cNvSpPr txBox="1">
            <a:spLocks/>
          </p:cNvSpPr>
          <p:nvPr/>
        </p:nvSpPr>
        <p:spPr>
          <a:xfrm>
            <a:off x="1315720" y="2746536"/>
            <a:ext cx="9560559" cy="660503"/>
          </a:xfrm>
          <a:prstGeom prst="rect">
            <a:avLst/>
          </a:prstGeom>
          <a:solidFill>
            <a:srgbClr val="00B050"/>
          </a:solidFill>
        </p:spPr>
        <p:txBody>
          <a:bodyPr vert="horz" lIns="121920" tIns="60960" rIns="121920" bIns="6096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609585">
              <a:defRPr/>
            </a:pPr>
            <a:r>
              <a:rPr lang="it-IT" sz="2400" b="1" dirty="0">
                <a:solidFill>
                  <a:schemeClr val="bg1"/>
                </a:solidFill>
                <a:latin typeface="Montserrat" pitchFamily="2" charset="77"/>
                <a:ea typeface="Roboto" panose="02000000000000000000" pitchFamily="2" charset="0"/>
              </a:rPr>
              <a:t>APPROFONDIMENTI</a:t>
            </a:r>
          </a:p>
        </p:txBody>
      </p:sp>
    </p:spTree>
    <p:extLst>
      <p:ext uri="{BB962C8B-B14F-4D97-AF65-F5344CB8AC3E}">
        <p14:creationId xmlns:p14="http://schemas.microsoft.com/office/powerpoint/2010/main" val="34194288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a:extLst>
              <a:ext uri="{FF2B5EF4-FFF2-40B4-BE49-F238E27FC236}">
                <a16:creationId xmlns:a16="http://schemas.microsoft.com/office/drawing/2014/main" id="{C1A2D928-3BB7-4475-AD8A-71275ACF7BEB}"/>
              </a:ext>
            </a:extLst>
          </p:cNvPr>
          <p:cNvSpPr txBox="1"/>
          <p:nvPr/>
        </p:nvSpPr>
        <p:spPr>
          <a:xfrm>
            <a:off x="9982201" y="6581003"/>
            <a:ext cx="581891" cy="276999"/>
          </a:xfrm>
          <a:prstGeom prst="rect">
            <a:avLst/>
          </a:prstGeom>
          <a:noFill/>
        </p:spPr>
        <p:txBody>
          <a:bodyPr wrap="square" rtlCol="0">
            <a:spAutoFit/>
          </a:bodyPr>
          <a:lstStyle/>
          <a:p>
            <a:r>
              <a:rPr lang="it-IT" sz="1200" b="1" dirty="0">
                <a:solidFill>
                  <a:schemeClr val="bg1"/>
                </a:solidFill>
                <a:latin typeface="Helvetica" panose="020B0604020202020204" pitchFamily="34" charset="0"/>
                <a:cs typeface="Helvetica" panose="020B0604020202020204" pitchFamily="34" charset="0"/>
              </a:rPr>
              <a:t>17</a:t>
            </a:r>
          </a:p>
        </p:txBody>
      </p:sp>
      <p:sp>
        <p:nvSpPr>
          <p:cNvPr id="7" name="Slide Number Placeholder 2">
            <a:extLst>
              <a:ext uri="{FF2B5EF4-FFF2-40B4-BE49-F238E27FC236}">
                <a16:creationId xmlns:a16="http://schemas.microsoft.com/office/drawing/2014/main" id="{BBABD73E-734C-4AEB-BAEA-397F231CAD2A}"/>
              </a:ext>
            </a:extLst>
          </p:cNvPr>
          <p:cNvSpPr>
            <a:spLocks noGrp="1"/>
          </p:cNvSpPr>
          <p:nvPr>
            <p:ph type="sldNum" sz="quarter" idx="12"/>
          </p:nvPr>
        </p:nvSpPr>
        <p:spPr>
          <a:xfrm>
            <a:off x="8737600" y="6356351"/>
            <a:ext cx="2844800" cy="365125"/>
          </a:xfrm>
        </p:spPr>
        <p:txBody>
          <a:bodyPr/>
          <a:lstStyle/>
          <a:p>
            <a:fld id="{49BB6CCB-ABA9-DF47-8B77-5ED46CF7886A}" type="slidenum">
              <a:rPr lang="it-IT" b="1" smtClean="0">
                <a:solidFill>
                  <a:srgbClr val="008341"/>
                </a:solidFill>
                <a:latin typeface="Montserrat" pitchFamily="2" charset="77"/>
                <a:ea typeface="Roboto" panose="02000000000000000000" pitchFamily="2" charset="0"/>
              </a:rPr>
              <a:t>24</a:t>
            </a:fld>
            <a:endParaRPr lang="it-IT" b="1" dirty="0">
              <a:solidFill>
                <a:srgbClr val="008341"/>
              </a:solidFill>
              <a:latin typeface="Montserrat" pitchFamily="2" charset="77"/>
              <a:ea typeface="Roboto" panose="02000000000000000000" pitchFamily="2" charset="0"/>
            </a:endParaRPr>
          </a:p>
        </p:txBody>
      </p:sp>
      <p:sp>
        <p:nvSpPr>
          <p:cNvPr id="8" name="Titolo 1">
            <a:extLst>
              <a:ext uri="{FF2B5EF4-FFF2-40B4-BE49-F238E27FC236}">
                <a16:creationId xmlns:a16="http://schemas.microsoft.com/office/drawing/2014/main" id="{C70A5850-017A-4F30-ABCE-2AAE74CE36A5}"/>
              </a:ext>
            </a:extLst>
          </p:cNvPr>
          <p:cNvSpPr txBox="1">
            <a:spLocks/>
          </p:cNvSpPr>
          <p:nvPr/>
        </p:nvSpPr>
        <p:spPr>
          <a:xfrm>
            <a:off x="833121" y="196153"/>
            <a:ext cx="9560559" cy="660503"/>
          </a:xfrm>
          <a:prstGeom prst="rect">
            <a:avLst/>
          </a:prstGeom>
          <a:solidFill>
            <a:srgbClr val="00B050"/>
          </a:solidFill>
        </p:spPr>
        <p:txBody>
          <a:bodyPr vert="horz" lIns="121920" tIns="60960" rIns="121920" bIns="6096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609585">
              <a:defRPr/>
            </a:pPr>
            <a:r>
              <a:rPr lang="it-IT" sz="2400" b="1" dirty="0">
                <a:solidFill>
                  <a:schemeClr val="bg1"/>
                </a:solidFill>
                <a:latin typeface="Montserrat" pitchFamily="2" charset="77"/>
                <a:ea typeface="Roboto" panose="02000000000000000000" pitchFamily="2" charset="0"/>
              </a:rPr>
              <a:t>Le macrocategorie di operazioni FESR (work in progress)</a:t>
            </a:r>
          </a:p>
        </p:txBody>
      </p:sp>
      <p:sp>
        <p:nvSpPr>
          <p:cNvPr id="3" name="Rettangolo 2">
            <a:extLst>
              <a:ext uri="{FF2B5EF4-FFF2-40B4-BE49-F238E27FC236}">
                <a16:creationId xmlns:a16="http://schemas.microsoft.com/office/drawing/2014/main" id="{B4528032-CB20-44E7-AB27-CCB6A13B2795}"/>
              </a:ext>
            </a:extLst>
          </p:cNvPr>
          <p:cNvSpPr/>
          <p:nvPr/>
        </p:nvSpPr>
        <p:spPr>
          <a:xfrm>
            <a:off x="833122" y="1009056"/>
            <a:ext cx="10415904" cy="5457904"/>
          </a:xfrm>
          <a:prstGeom prst="rect">
            <a:avLst/>
          </a:prstGeom>
        </p:spPr>
        <p:txBody>
          <a:bodyPr wrap="square">
            <a:spAutoFit/>
          </a:bodyPr>
          <a:lstStyle/>
          <a:p>
            <a:pPr>
              <a:lnSpc>
                <a:spcPct val="125000"/>
              </a:lnSpc>
              <a:spcAft>
                <a:spcPts val="800"/>
              </a:spcAft>
            </a:pPr>
            <a:r>
              <a:rPr lang="it-IT" sz="1600" b="1" dirty="0">
                <a:latin typeface="Century Gothic" panose="020B0502020202020204" pitchFamily="34" charset="0"/>
                <a:cs typeface="Calibri Light" panose="020F0302020204030204" pitchFamily="34" charset="0"/>
              </a:rPr>
              <a:t>1. Interventi di efficientamento energetico di edifici pubblici </a:t>
            </a:r>
            <a:r>
              <a:rPr lang="it-IT" sz="1400" dirty="0">
                <a:latin typeface="Montserrat" panose="00000500000000000000"/>
              </a:rPr>
              <a:t>Si definiscono «Interventi di efficientamento energetico di edifici pubblici» tutti quegli interventi atti a migliorare le prestazioni energetiche degli edifici pubblici esistenti mediante un insieme sistematico di opere NON riconducibili ad interventi di completa demolizione e ricostruzione di edifici esistenti ovvero di nuova costruzione. </a:t>
            </a:r>
            <a:r>
              <a:rPr lang="it-IT" sz="1400" b="1" u="sng" dirty="0">
                <a:latin typeface="Montserrat" panose="00000500000000000000"/>
              </a:rPr>
              <a:t>Gli interventi si riferiscono a edifici di proprietà pubblica adibiti ad uso pubblico, ad uso residenziale pubblico e sociale e ad edilizia scolastica.</a:t>
            </a:r>
            <a:r>
              <a:rPr lang="it-IT" sz="1400" dirty="0">
                <a:latin typeface="Montserrat" panose="00000500000000000000"/>
              </a:rPr>
              <a:t> </a:t>
            </a:r>
          </a:p>
          <a:p>
            <a:endParaRPr lang="it-IT" sz="1400" dirty="0">
              <a:latin typeface="Montserrat" panose="00000500000000000000"/>
            </a:endParaRPr>
          </a:p>
          <a:p>
            <a:r>
              <a:rPr lang="it-IT" sz="1400" dirty="0">
                <a:latin typeface="Montserrat" panose="00000500000000000000"/>
              </a:rPr>
              <a:t>Gli interventi di efficientamento energetico devono presentare le seguenti caratteristiche:</a:t>
            </a:r>
          </a:p>
          <a:p>
            <a:pPr marL="285750" lvl="0" indent="-285750" algn="just">
              <a:buFont typeface="Arial" panose="020B0604020202020204" pitchFamily="34" charset="0"/>
              <a:buChar char="•"/>
            </a:pPr>
            <a:r>
              <a:rPr lang="it-IT" sz="1400" dirty="0">
                <a:latin typeface="Montserrat" panose="00000500000000000000"/>
              </a:rPr>
              <a:t>interessare l’involucro edilizio ed essere classificati come ristrutturazione importante (di primo o di secondo livello) così come definita ai sensi del </a:t>
            </a:r>
            <a:r>
              <a:rPr lang="it-IT" sz="1400" dirty="0" err="1">
                <a:latin typeface="Montserrat" panose="00000500000000000000"/>
              </a:rPr>
              <a:t>DLgs</a:t>
            </a:r>
            <a:r>
              <a:rPr lang="it-IT" sz="1400" dirty="0">
                <a:latin typeface="Montserrat" panose="00000500000000000000"/>
              </a:rPr>
              <a:t> 192/2005 e </a:t>
            </a:r>
            <a:r>
              <a:rPr lang="it-IT" sz="1400" dirty="0" err="1">
                <a:latin typeface="Montserrat" panose="00000500000000000000"/>
              </a:rPr>
              <a:t>s.m.i.</a:t>
            </a:r>
            <a:r>
              <a:rPr lang="it-IT" sz="1400" dirty="0">
                <a:latin typeface="Montserrat" panose="00000500000000000000"/>
              </a:rPr>
              <a:t> e dai decreti interministeriali attuativi 26/6/2015, e dalle Disposizioni regionali in merito alla disciplina per l’efficienza energetica degli edifici ed al relativo attestato di prestazione energetica (</a:t>
            </a:r>
            <a:r>
              <a:rPr lang="it-IT" sz="1400" dirty="0" err="1">
                <a:latin typeface="Montserrat" panose="00000500000000000000"/>
              </a:rPr>
              <a:t>D.d.u.o</a:t>
            </a:r>
            <a:r>
              <a:rPr lang="it-IT" sz="1400" dirty="0">
                <a:latin typeface="Montserrat" panose="00000500000000000000"/>
              </a:rPr>
              <a:t>. 8 marzo 2017 n. 2456 e </a:t>
            </a:r>
            <a:r>
              <a:rPr lang="it-IT" sz="1400" dirty="0" err="1">
                <a:latin typeface="Montserrat" panose="00000500000000000000"/>
              </a:rPr>
              <a:t>smi</a:t>
            </a:r>
            <a:r>
              <a:rPr lang="it-IT" sz="1400" dirty="0">
                <a:latin typeface="Montserrat" panose="00000500000000000000"/>
              </a:rPr>
              <a:t>, in attuazione della DGR 3868 del 17/7/2015 e </a:t>
            </a:r>
            <a:r>
              <a:rPr lang="it-IT" sz="1400" dirty="0" err="1">
                <a:latin typeface="Montserrat" panose="00000500000000000000"/>
              </a:rPr>
              <a:t>s.m.i.</a:t>
            </a:r>
            <a:r>
              <a:rPr lang="it-IT" sz="1400" dirty="0">
                <a:latin typeface="Montserrat" panose="00000500000000000000"/>
              </a:rPr>
              <a:t>);</a:t>
            </a:r>
          </a:p>
          <a:p>
            <a:pPr marL="285750" lvl="0" indent="-285750" algn="just">
              <a:buFont typeface="Arial" panose="020B0604020202020204" pitchFamily="34" charset="0"/>
              <a:buChar char="•"/>
            </a:pPr>
            <a:r>
              <a:rPr lang="it-IT" sz="1400" dirty="0">
                <a:latin typeface="Montserrat" panose="00000500000000000000"/>
              </a:rPr>
              <a:t>interessare edifici dotati di impianti di climatizzazione (invernale e/o estiva) e certificabili (Attestato di Prestazione Energetica) ai sensi della </a:t>
            </a:r>
            <a:r>
              <a:rPr lang="it-IT" sz="1400" dirty="0" err="1">
                <a:latin typeface="Montserrat" panose="00000500000000000000"/>
              </a:rPr>
              <a:t>Dgr</a:t>
            </a:r>
            <a:r>
              <a:rPr lang="it-IT" sz="1400" dirty="0">
                <a:latin typeface="Montserrat" panose="00000500000000000000"/>
              </a:rPr>
              <a:t> 3868 del 17/7/2015 e </a:t>
            </a:r>
            <a:r>
              <a:rPr lang="it-IT" sz="1400" dirty="0" err="1">
                <a:latin typeface="Montserrat" panose="00000500000000000000"/>
              </a:rPr>
              <a:t>s.m.i.</a:t>
            </a:r>
            <a:r>
              <a:rPr lang="it-IT" sz="1400" dirty="0">
                <a:latin typeface="Montserrat" panose="00000500000000000000"/>
              </a:rPr>
              <a:t> e delle disposizioni regionali vigenti in materia di efficienza energetica in edilizia e certificazione energetica degli edifici;</a:t>
            </a:r>
          </a:p>
          <a:p>
            <a:pPr marL="285750" lvl="0" indent="-285750" algn="just">
              <a:buFont typeface="Arial" panose="020B0604020202020204" pitchFamily="34" charset="0"/>
              <a:buChar char="•"/>
            </a:pPr>
            <a:r>
              <a:rPr lang="it-IT" sz="1400" dirty="0">
                <a:latin typeface="Montserrat" panose="00000500000000000000"/>
              </a:rPr>
              <a:t>interessare edifici che presentano le peggiori caratteristiche dal punto di vista energetico, classificati, secondo il nuovo sistema di certificazione, in classe energetica D o E o F o G;</a:t>
            </a:r>
          </a:p>
          <a:p>
            <a:pPr marL="285750" indent="-285750" algn="just">
              <a:buFont typeface="Arial" panose="020B0604020202020204" pitchFamily="34" charset="0"/>
              <a:buChar char="•"/>
            </a:pPr>
            <a:r>
              <a:rPr lang="it-IT" sz="1400" dirty="0">
                <a:latin typeface="Montserrat" panose="00000500000000000000"/>
              </a:rPr>
              <a:t>prevedere interventi di superamento delle barriere architettoniche interne agli alloggi, degli interi immobili e degli spazi pubblici per l’accessibilità a favore delle persone che hanno limitazioni di movimento, nel caso di interventi riguardanti edifici residenziali pubblici;</a:t>
            </a:r>
          </a:p>
          <a:p>
            <a:pPr marL="285750" indent="-285750" algn="just">
              <a:buFont typeface="Arial" panose="020B0604020202020204" pitchFamily="34" charset="0"/>
              <a:buChar char="•"/>
            </a:pPr>
            <a:r>
              <a:rPr lang="it-IT" sz="1400" dirty="0">
                <a:latin typeface="Montserrat" panose="00000500000000000000"/>
              </a:rPr>
              <a:t>prevedere un sistema di monitoraggio dei consumi idrici ed energetici per gli edifici non residenziali (DNSH); nota: a nostro avviso si potrebbe prevedere un monitoraggio anche per gli edifici residenziali, anche in ottica di contrasto alla povertà energetica (riduzione dei consumi e delle spese);</a:t>
            </a:r>
          </a:p>
        </p:txBody>
      </p:sp>
    </p:spTree>
    <p:extLst>
      <p:ext uri="{BB962C8B-B14F-4D97-AF65-F5344CB8AC3E}">
        <p14:creationId xmlns:p14="http://schemas.microsoft.com/office/powerpoint/2010/main" val="10734304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a:extLst>
              <a:ext uri="{FF2B5EF4-FFF2-40B4-BE49-F238E27FC236}">
                <a16:creationId xmlns:a16="http://schemas.microsoft.com/office/drawing/2014/main" id="{C1A2D928-3BB7-4475-AD8A-71275ACF7BEB}"/>
              </a:ext>
            </a:extLst>
          </p:cNvPr>
          <p:cNvSpPr txBox="1"/>
          <p:nvPr/>
        </p:nvSpPr>
        <p:spPr>
          <a:xfrm>
            <a:off x="9982201" y="6581003"/>
            <a:ext cx="581891" cy="276999"/>
          </a:xfrm>
          <a:prstGeom prst="rect">
            <a:avLst/>
          </a:prstGeom>
          <a:noFill/>
        </p:spPr>
        <p:txBody>
          <a:bodyPr wrap="square" rtlCol="0">
            <a:spAutoFit/>
          </a:bodyPr>
          <a:lstStyle/>
          <a:p>
            <a:r>
              <a:rPr lang="it-IT" sz="1200" b="1" dirty="0">
                <a:solidFill>
                  <a:schemeClr val="bg1"/>
                </a:solidFill>
                <a:latin typeface="Helvetica" panose="020B0604020202020204" pitchFamily="34" charset="0"/>
                <a:cs typeface="Helvetica" panose="020B0604020202020204" pitchFamily="34" charset="0"/>
              </a:rPr>
              <a:t>17</a:t>
            </a:r>
          </a:p>
        </p:txBody>
      </p:sp>
      <p:sp>
        <p:nvSpPr>
          <p:cNvPr id="7" name="Slide Number Placeholder 2">
            <a:extLst>
              <a:ext uri="{FF2B5EF4-FFF2-40B4-BE49-F238E27FC236}">
                <a16:creationId xmlns:a16="http://schemas.microsoft.com/office/drawing/2014/main" id="{BBABD73E-734C-4AEB-BAEA-397F231CAD2A}"/>
              </a:ext>
            </a:extLst>
          </p:cNvPr>
          <p:cNvSpPr>
            <a:spLocks noGrp="1"/>
          </p:cNvSpPr>
          <p:nvPr>
            <p:ph type="sldNum" sz="quarter" idx="12"/>
          </p:nvPr>
        </p:nvSpPr>
        <p:spPr>
          <a:xfrm>
            <a:off x="8737600" y="6356351"/>
            <a:ext cx="2844800" cy="365125"/>
          </a:xfrm>
        </p:spPr>
        <p:txBody>
          <a:bodyPr/>
          <a:lstStyle/>
          <a:p>
            <a:fld id="{49BB6CCB-ABA9-DF47-8B77-5ED46CF7886A}" type="slidenum">
              <a:rPr lang="it-IT" b="1" smtClean="0">
                <a:solidFill>
                  <a:srgbClr val="008341"/>
                </a:solidFill>
                <a:latin typeface="Montserrat" pitchFamily="2" charset="77"/>
                <a:ea typeface="Roboto" panose="02000000000000000000" pitchFamily="2" charset="0"/>
              </a:rPr>
              <a:t>25</a:t>
            </a:fld>
            <a:endParaRPr lang="it-IT" b="1" dirty="0">
              <a:solidFill>
                <a:srgbClr val="008341"/>
              </a:solidFill>
              <a:latin typeface="Montserrat" pitchFamily="2" charset="77"/>
              <a:ea typeface="Roboto" panose="02000000000000000000" pitchFamily="2" charset="0"/>
            </a:endParaRPr>
          </a:p>
        </p:txBody>
      </p:sp>
      <p:sp>
        <p:nvSpPr>
          <p:cNvPr id="3" name="Rettangolo 2">
            <a:extLst>
              <a:ext uri="{FF2B5EF4-FFF2-40B4-BE49-F238E27FC236}">
                <a16:creationId xmlns:a16="http://schemas.microsoft.com/office/drawing/2014/main" id="{B4528032-CB20-44E7-AB27-CCB6A13B2795}"/>
              </a:ext>
            </a:extLst>
          </p:cNvPr>
          <p:cNvSpPr/>
          <p:nvPr/>
        </p:nvSpPr>
        <p:spPr>
          <a:xfrm>
            <a:off x="833121" y="1133003"/>
            <a:ext cx="10463529" cy="4832092"/>
          </a:xfrm>
          <a:prstGeom prst="rect">
            <a:avLst/>
          </a:prstGeom>
        </p:spPr>
        <p:txBody>
          <a:bodyPr wrap="square">
            <a:spAutoFit/>
          </a:bodyPr>
          <a:lstStyle/>
          <a:p>
            <a:pPr lvl="0" algn="just"/>
            <a:r>
              <a:rPr lang="it-IT" sz="1400" dirty="0">
                <a:latin typeface="Montserrat" panose="00000500000000000000"/>
              </a:rPr>
              <a:t>(segue punto 1)</a:t>
            </a:r>
          </a:p>
          <a:p>
            <a:pPr marL="285750" lvl="0" indent="-285750" algn="just">
              <a:buFont typeface="Arial" panose="020B0604020202020204" pitchFamily="34" charset="0"/>
              <a:buChar char="•"/>
            </a:pPr>
            <a:endParaRPr lang="it-IT" sz="1400" dirty="0">
              <a:latin typeface="Montserrat" panose="00000500000000000000"/>
            </a:endParaRPr>
          </a:p>
          <a:p>
            <a:pPr marL="285750" lvl="0" indent="-285750" algn="just">
              <a:buFont typeface="Arial" panose="020B0604020202020204" pitchFamily="34" charset="0"/>
              <a:buChar char="•"/>
            </a:pPr>
            <a:r>
              <a:rPr lang="it-IT" sz="1400" dirty="0">
                <a:latin typeface="Montserrat" panose="00000500000000000000"/>
              </a:rPr>
              <a:t>adottare apparecchiature per l’erogazione dell’acqua che garantiscono il risparmio idrico, con riferimento ad esempio alle prime due classi della </a:t>
            </a:r>
            <a:r>
              <a:rPr lang="it-IT" sz="1400" dirty="0" err="1">
                <a:latin typeface="Montserrat" panose="00000500000000000000"/>
              </a:rPr>
              <a:t>European</a:t>
            </a:r>
            <a:r>
              <a:rPr lang="it-IT" sz="1400" dirty="0">
                <a:latin typeface="Montserrat" panose="00000500000000000000"/>
              </a:rPr>
              <a:t> Water Label (</a:t>
            </a:r>
            <a:r>
              <a:rPr lang="it-IT" sz="1400" dirty="0">
                <a:latin typeface="Montserrat" panose="00000500000000000000"/>
                <a:hlinkClick r:id="rId2">
                  <a:extLst>
                    <a:ext uri="{A12FA001-AC4F-418D-AE19-62706E023703}">
                      <ahyp:hlinkClr xmlns:ahyp="http://schemas.microsoft.com/office/drawing/2018/hyperlinkcolor" val="tx"/>
                    </a:ext>
                  </a:extLst>
                </a:hlinkClick>
              </a:rPr>
              <a:t>http://www.europeanwaterlabel.eu/</a:t>
            </a:r>
            <a:r>
              <a:rPr lang="it-IT" sz="1400" dirty="0">
                <a:latin typeface="Montserrat" panose="00000500000000000000"/>
              </a:rPr>
              <a:t>) (DNSH);</a:t>
            </a:r>
          </a:p>
          <a:p>
            <a:pPr marL="285750" lvl="0" indent="-285750" algn="just">
              <a:buFont typeface="Arial" panose="020B0604020202020204" pitchFamily="34" charset="0"/>
              <a:buChar char="•"/>
            </a:pPr>
            <a:r>
              <a:rPr lang="it-IT" sz="1400" dirty="0">
                <a:latin typeface="Montserrat" panose="00000500000000000000"/>
              </a:rPr>
              <a:t>non essere destinati all’esercizio di attività economiche in forma prevalente, richiedendosi, in particolare, che gli edifici pubblici in questione non vengano utilizzati per l’esercizio di attività economiche (intese come attività volte alla produzione di beni o servizi su un dato mercato) oppure che le attività economiche svolte al loro interno siano ancillari rispetto all’intera capacità dell’edificio oppure abbiano carattere puramente locale, anche dal lato degli investitori/operatori, o che siano rivolte ad un bacino di utenza geograficamente limitato;</a:t>
            </a:r>
          </a:p>
          <a:p>
            <a:pPr marL="285750" lvl="0" indent="-285750" algn="just">
              <a:buFont typeface="Arial" panose="020B0604020202020204" pitchFamily="34" charset="0"/>
              <a:buChar char="•"/>
            </a:pPr>
            <a:r>
              <a:rPr lang="it-IT" sz="1400" dirty="0">
                <a:latin typeface="Montserrat" panose="00000500000000000000"/>
              </a:rPr>
              <a:t>escludere l’alimentazione a gasolio dell’impianto di riscaldamento;</a:t>
            </a:r>
          </a:p>
          <a:p>
            <a:pPr marL="285750" lvl="0" indent="-285750" algn="just">
              <a:buFont typeface="Arial" panose="020B0604020202020204" pitchFamily="34" charset="0"/>
              <a:buChar char="•"/>
            </a:pPr>
            <a:r>
              <a:rPr lang="it-IT" sz="1400" dirty="0">
                <a:latin typeface="Montserrat" panose="00000500000000000000"/>
              </a:rPr>
              <a:t>escludere la trasformazione di impianti centralizzati in impianti autonomi;</a:t>
            </a:r>
          </a:p>
          <a:p>
            <a:pPr marL="285750" lvl="0" indent="-285750" algn="just">
              <a:buFont typeface="Arial" panose="020B0604020202020204" pitchFamily="34" charset="0"/>
              <a:buChar char="•"/>
            </a:pPr>
            <a:r>
              <a:rPr lang="it-IT" sz="1400" dirty="0">
                <a:latin typeface="Montserrat" panose="00000500000000000000"/>
              </a:rPr>
              <a:t>escludere gli impianti di climatizzazione invernale alimentati a biomassa solida ad eccezione di edifici situati in Comuni con altitudine del centro sopra i 300 slm, ove è ammissibile anche la sostituzione con impianti a bassissime emissioni, ovvero caldaie conformi al Reg(UE) 813/2013 del 2 agosto 2013, o impianti a fonti di energia rinnovabile di potenza superiore ai 35 kW che presentino i seguenti requisiti:</a:t>
            </a:r>
          </a:p>
          <a:p>
            <a:pPr marL="628650" lvl="1" indent="-285750">
              <a:buFont typeface="Wingdings" panose="05000000000000000000" pitchFamily="2" charset="2"/>
              <a:buChar char="ü"/>
            </a:pPr>
            <a:r>
              <a:rPr lang="it-IT" sz="1400" dirty="0">
                <a:latin typeface="Montserrat" panose="00000500000000000000"/>
              </a:rPr>
              <a:t>classificazione 5 stelle ex </a:t>
            </a:r>
            <a:r>
              <a:rPr lang="it-IT" sz="1400" dirty="0" err="1">
                <a:latin typeface="Montserrat" panose="00000500000000000000"/>
              </a:rPr>
              <a:t>d.m.</a:t>
            </a:r>
            <a:r>
              <a:rPr lang="it-IT" sz="1400" dirty="0">
                <a:latin typeface="Montserrat" panose="00000500000000000000"/>
              </a:rPr>
              <a:t> 186/2017 con valori limite al di sotto di una certa soglia per PP (≤ 5 mg/Nm3 </a:t>
            </a:r>
            <a:r>
              <a:rPr lang="it-IT" sz="1400" dirty="0" err="1">
                <a:latin typeface="Montserrat" panose="00000500000000000000"/>
              </a:rPr>
              <a:t>rif.</a:t>
            </a:r>
            <a:r>
              <a:rPr lang="it-IT" sz="1400" dirty="0">
                <a:latin typeface="Montserrat" panose="00000500000000000000"/>
              </a:rPr>
              <a:t> al 13% di O2) e COT (≤ 2 mg/Nm3 </a:t>
            </a:r>
            <a:r>
              <a:rPr lang="it-IT" sz="1400" dirty="0" err="1">
                <a:latin typeface="Montserrat" panose="00000500000000000000"/>
              </a:rPr>
              <a:t>rif.</a:t>
            </a:r>
            <a:r>
              <a:rPr lang="it-IT" sz="1400" dirty="0">
                <a:latin typeface="Montserrat" panose="00000500000000000000"/>
              </a:rPr>
              <a:t> al 13% O2);</a:t>
            </a:r>
          </a:p>
          <a:p>
            <a:pPr marL="628650" lvl="1" indent="-285750">
              <a:buFont typeface="Wingdings" panose="05000000000000000000" pitchFamily="2" charset="2"/>
              <a:buChar char="ü"/>
            </a:pPr>
            <a:r>
              <a:rPr lang="it-IT" sz="1400" dirty="0">
                <a:latin typeface="Montserrat" panose="00000500000000000000"/>
              </a:rPr>
              <a:t>alimentazione automatica (in grado di garantire migliori prestazioni ambientali);</a:t>
            </a:r>
          </a:p>
          <a:p>
            <a:pPr marL="628650" lvl="1" indent="-285750">
              <a:buFont typeface="Wingdings" panose="05000000000000000000" pitchFamily="2" charset="2"/>
              <a:buChar char="ü"/>
            </a:pPr>
            <a:r>
              <a:rPr lang="it-IT" sz="1400" dirty="0">
                <a:latin typeface="Montserrat" panose="00000500000000000000"/>
              </a:rPr>
              <a:t>alimentazione con pellet o cippato certificati (ISO 17225);</a:t>
            </a:r>
          </a:p>
          <a:p>
            <a:pPr marL="628650" lvl="1" indent="-285750">
              <a:buFont typeface="Wingdings" panose="05000000000000000000" pitchFamily="2" charset="2"/>
              <a:buChar char="ü"/>
            </a:pPr>
            <a:r>
              <a:rPr lang="it-IT" sz="1400" dirty="0">
                <a:latin typeface="Montserrat" panose="00000500000000000000"/>
              </a:rPr>
              <a:t>installazione di un sistema di filtrazione, integrato o esterno al corpo caldaia. Il rapporto tra le ore di funzionamento del filtro e le ore di funzionamento della caldaia non deve essere inferiore al 90%;</a:t>
            </a:r>
          </a:p>
          <a:p>
            <a:pPr marL="628650" lvl="1" indent="-285750">
              <a:buFont typeface="Wingdings" panose="05000000000000000000" pitchFamily="2" charset="2"/>
              <a:buChar char="ü"/>
            </a:pPr>
            <a:r>
              <a:rPr lang="it-IT" sz="1400" dirty="0">
                <a:latin typeface="Montserrat" panose="00000500000000000000"/>
              </a:rPr>
              <a:t>se alimentate a cippato oppure pellet, il volume di accumulo non deve essere inferiore a 20 dm3/</a:t>
            </a:r>
            <a:r>
              <a:rPr lang="it-IT" sz="1400" dirty="0" err="1">
                <a:latin typeface="Montserrat" panose="00000500000000000000"/>
              </a:rPr>
              <a:t>kWt</a:t>
            </a:r>
            <a:endParaRPr lang="it-IT" sz="1400" dirty="0">
              <a:latin typeface="Montserrat" panose="00000500000000000000"/>
            </a:endParaRPr>
          </a:p>
        </p:txBody>
      </p:sp>
      <p:sp>
        <p:nvSpPr>
          <p:cNvPr id="2" name="Titolo 1">
            <a:extLst>
              <a:ext uri="{FF2B5EF4-FFF2-40B4-BE49-F238E27FC236}">
                <a16:creationId xmlns:a16="http://schemas.microsoft.com/office/drawing/2014/main" id="{E0F94256-66D7-7AB1-784D-0BA4DF1FF2CB}"/>
              </a:ext>
            </a:extLst>
          </p:cNvPr>
          <p:cNvSpPr txBox="1">
            <a:spLocks/>
          </p:cNvSpPr>
          <p:nvPr/>
        </p:nvSpPr>
        <p:spPr>
          <a:xfrm>
            <a:off x="833121" y="196153"/>
            <a:ext cx="9560559" cy="660503"/>
          </a:xfrm>
          <a:prstGeom prst="rect">
            <a:avLst/>
          </a:prstGeom>
          <a:solidFill>
            <a:srgbClr val="00B050"/>
          </a:solidFill>
        </p:spPr>
        <p:txBody>
          <a:bodyPr vert="horz" lIns="121920" tIns="60960" rIns="121920" bIns="6096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609585">
              <a:defRPr/>
            </a:pPr>
            <a:r>
              <a:rPr lang="it-IT" sz="2400" b="1" dirty="0">
                <a:solidFill>
                  <a:schemeClr val="bg1"/>
                </a:solidFill>
                <a:latin typeface="Montserrat" pitchFamily="2" charset="77"/>
                <a:ea typeface="Roboto" panose="02000000000000000000" pitchFamily="2" charset="0"/>
              </a:rPr>
              <a:t>Le macrocategorie di operazioni FESR (work in progress)</a:t>
            </a:r>
          </a:p>
        </p:txBody>
      </p:sp>
    </p:spTree>
    <p:extLst>
      <p:ext uri="{BB962C8B-B14F-4D97-AF65-F5344CB8AC3E}">
        <p14:creationId xmlns:p14="http://schemas.microsoft.com/office/powerpoint/2010/main" val="36790384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a:extLst>
              <a:ext uri="{FF2B5EF4-FFF2-40B4-BE49-F238E27FC236}">
                <a16:creationId xmlns:a16="http://schemas.microsoft.com/office/drawing/2014/main" id="{C1A2D928-3BB7-4475-AD8A-71275ACF7BEB}"/>
              </a:ext>
            </a:extLst>
          </p:cNvPr>
          <p:cNvSpPr txBox="1"/>
          <p:nvPr/>
        </p:nvSpPr>
        <p:spPr>
          <a:xfrm>
            <a:off x="9982201" y="6581003"/>
            <a:ext cx="581891" cy="276999"/>
          </a:xfrm>
          <a:prstGeom prst="rect">
            <a:avLst/>
          </a:prstGeom>
          <a:noFill/>
        </p:spPr>
        <p:txBody>
          <a:bodyPr wrap="square" rtlCol="0">
            <a:spAutoFit/>
          </a:bodyPr>
          <a:lstStyle/>
          <a:p>
            <a:r>
              <a:rPr lang="it-IT" sz="1200" b="1" dirty="0">
                <a:solidFill>
                  <a:schemeClr val="bg1"/>
                </a:solidFill>
                <a:latin typeface="Helvetica" panose="020B0604020202020204" pitchFamily="34" charset="0"/>
                <a:cs typeface="Helvetica" panose="020B0604020202020204" pitchFamily="34" charset="0"/>
              </a:rPr>
              <a:t>17</a:t>
            </a:r>
          </a:p>
        </p:txBody>
      </p:sp>
      <p:sp>
        <p:nvSpPr>
          <p:cNvPr id="7" name="Slide Number Placeholder 2">
            <a:extLst>
              <a:ext uri="{FF2B5EF4-FFF2-40B4-BE49-F238E27FC236}">
                <a16:creationId xmlns:a16="http://schemas.microsoft.com/office/drawing/2014/main" id="{BBABD73E-734C-4AEB-BAEA-397F231CAD2A}"/>
              </a:ext>
            </a:extLst>
          </p:cNvPr>
          <p:cNvSpPr>
            <a:spLocks noGrp="1"/>
          </p:cNvSpPr>
          <p:nvPr>
            <p:ph type="sldNum" sz="quarter" idx="12"/>
          </p:nvPr>
        </p:nvSpPr>
        <p:spPr>
          <a:xfrm>
            <a:off x="8737600" y="6356351"/>
            <a:ext cx="2844800" cy="365125"/>
          </a:xfrm>
        </p:spPr>
        <p:txBody>
          <a:bodyPr/>
          <a:lstStyle/>
          <a:p>
            <a:fld id="{49BB6CCB-ABA9-DF47-8B77-5ED46CF7886A}" type="slidenum">
              <a:rPr lang="it-IT" b="1" smtClean="0">
                <a:solidFill>
                  <a:srgbClr val="008341"/>
                </a:solidFill>
                <a:latin typeface="Montserrat" pitchFamily="2" charset="77"/>
                <a:ea typeface="Roboto" panose="02000000000000000000" pitchFamily="2" charset="0"/>
              </a:rPr>
              <a:t>26</a:t>
            </a:fld>
            <a:endParaRPr lang="it-IT" b="1" dirty="0">
              <a:solidFill>
                <a:srgbClr val="008341"/>
              </a:solidFill>
              <a:latin typeface="Montserrat" pitchFamily="2" charset="77"/>
              <a:ea typeface="Roboto" panose="02000000000000000000" pitchFamily="2" charset="0"/>
            </a:endParaRPr>
          </a:p>
        </p:txBody>
      </p:sp>
      <p:sp>
        <p:nvSpPr>
          <p:cNvPr id="3" name="Rettangolo 2">
            <a:extLst>
              <a:ext uri="{FF2B5EF4-FFF2-40B4-BE49-F238E27FC236}">
                <a16:creationId xmlns:a16="http://schemas.microsoft.com/office/drawing/2014/main" id="{B4528032-CB20-44E7-AB27-CCB6A13B2795}"/>
              </a:ext>
            </a:extLst>
          </p:cNvPr>
          <p:cNvSpPr/>
          <p:nvPr/>
        </p:nvSpPr>
        <p:spPr>
          <a:xfrm>
            <a:off x="833121" y="1017171"/>
            <a:ext cx="10434955" cy="5509200"/>
          </a:xfrm>
          <a:prstGeom prst="rect">
            <a:avLst/>
          </a:prstGeom>
        </p:spPr>
        <p:txBody>
          <a:bodyPr wrap="square">
            <a:spAutoFit/>
          </a:bodyPr>
          <a:lstStyle/>
          <a:p>
            <a:pPr algn="just"/>
            <a:r>
              <a:rPr lang="it-IT" sz="1600" b="1" dirty="0">
                <a:latin typeface="Century Gothic" panose="020B0502020202020204" pitchFamily="34" charset="0"/>
                <a:ea typeface="Times New Roman" panose="02020603050405020304" pitchFamily="18" charset="0"/>
                <a:cs typeface="Calibri Light" panose="020F0302020204030204" pitchFamily="34" charset="0"/>
              </a:rPr>
              <a:t>2. Interventi di riqualificazione di edifici pubblici</a:t>
            </a:r>
            <a:endParaRPr lang="it-IT" sz="1600" dirty="0"/>
          </a:p>
          <a:p>
            <a:pPr lvl="0" algn="just"/>
            <a:r>
              <a:rPr lang="it-IT" sz="1400" dirty="0">
                <a:latin typeface="Montserrat" panose="00000500000000000000"/>
              </a:rPr>
              <a:t>Si definiscono ”Interventi di riqualificazione di edifici pubblici”, anche tramite demolizione e ricostruzione, tutti quegli interventi la cui finalità è diversa dall’efficientamento energetico. Gli interventi si riferiscono a edifici riferibili a qualsiasi destinazione d’uso di interesse pubblico, ivi inclusi gli edifici di edilizia residenziale pubblica e sociale e dell’edilizia scolastica.</a:t>
            </a:r>
          </a:p>
          <a:p>
            <a:pPr lvl="0" algn="just"/>
            <a:r>
              <a:rPr lang="it-IT" sz="1400" dirty="0">
                <a:latin typeface="Montserrat" panose="00000500000000000000"/>
              </a:rPr>
              <a:t>Gli interventi di riqualificazione devono presentare le seguenti caratteristiche:</a:t>
            </a:r>
          </a:p>
          <a:p>
            <a:pPr marL="285750" lvl="0" indent="-285750" algn="just">
              <a:buFont typeface="Arial" panose="020B0604020202020204" pitchFamily="34" charset="0"/>
              <a:buChar char="•"/>
            </a:pPr>
            <a:r>
              <a:rPr lang="it-IT" sz="1400" dirty="0">
                <a:latin typeface="Montserrat" panose="00000500000000000000"/>
              </a:rPr>
              <a:t>prevedere un sistema di monitoraggio dei consumi idrici, per gli edifici non residenziali (DNSH);</a:t>
            </a:r>
          </a:p>
          <a:p>
            <a:pPr marL="285750" lvl="0" indent="-285750" algn="just">
              <a:buFont typeface="Arial" panose="020B0604020202020204" pitchFamily="34" charset="0"/>
              <a:buChar char="•"/>
            </a:pPr>
            <a:r>
              <a:rPr lang="it-IT" sz="1400" dirty="0">
                <a:latin typeface="Montserrat" panose="00000500000000000000"/>
              </a:rPr>
              <a:t>adottare apparecchiature per l'erogazione dell'acqua che garantiscono il risparmio idrico (cfr. prime due classi della </a:t>
            </a:r>
            <a:r>
              <a:rPr lang="it-IT" sz="1400" dirty="0" err="1">
                <a:latin typeface="Montserrat" panose="00000500000000000000"/>
              </a:rPr>
              <a:t>European</a:t>
            </a:r>
            <a:r>
              <a:rPr lang="it-IT" sz="1400" dirty="0">
                <a:latin typeface="Montserrat" panose="00000500000000000000"/>
              </a:rPr>
              <a:t> Water Label (http://www.europeanwaterlabel.eu/) (DNSH);</a:t>
            </a:r>
          </a:p>
          <a:p>
            <a:pPr marL="285750" lvl="0" indent="-285750" algn="just">
              <a:buFont typeface="Arial" panose="020B0604020202020204" pitchFamily="34" charset="0"/>
              <a:buChar char="•"/>
            </a:pPr>
            <a:r>
              <a:rPr lang="it-IT" sz="1400" dirty="0">
                <a:latin typeface="Montserrat" panose="00000500000000000000"/>
              </a:rPr>
              <a:t>nel caso l’intervento preveda anche l’acquisto di nuove attrezzature e strumentazioni elettriche ed elettroniche dovranno essere previsti acquisti e procedure per la gestione delle apparecchiature elettriche ed elettroniche in linea con gli standard più aggiornati in termini di materiale utilizzato, procedure per la gestione dei rifiuti e il riutilizzo dei materiali, efficienza energetica,  in coerenza con le seguenti disposizioni: Direttiva Ecodesign (2009/125/EC) e relativi regolamenti attuativi; Regolamento (EU) n. 617/2013 (computers and computer servers)Regolamento (EU) n. 2019/2021 (</a:t>
            </a:r>
            <a:r>
              <a:rPr lang="it-IT" sz="1400" dirty="0" err="1">
                <a:latin typeface="Montserrat" panose="00000500000000000000"/>
              </a:rPr>
              <a:t>electronic</a:t>
            </a:r>
            <a:r>
              <a:rPr lang="it-IT" sz="1400" dirty="0">
                <a:latin typeface="Montserrat" panose="00000500000000000000"/>
              </a:rPr>
              <a:t> displays) e Regolamento (EU) n. 2019/424 (servers and data storage products); Direttiva 2011/65/EU (</a:t>
            </a:r>
            <a:r>
              <a:rPr lang="it-IT" sz="1400" dirty="0" err="1">
                <a:latin typeface="Montserrat" panose="00000500000000000000"/>
              </a:rPr>
              <a:t>RoHS</a:t>
            </a:r>
            <a:r>
              <a:rPr lang="it-IT" sz="1400" dirty="0">
                <a:latin typeface="Montserrat" panose="00000500000000000000"/>
              </a:rPr>
              <a:t> 2); Direttiva 2012/19/EU (WEEE) (DNSH);</a:t>
            </a:r>
          </a:p>
          <a:p>
            <a:pPr marL="285750" lvl="0" indent="-285750" algn="just">
              <a:buFont typeface="Arial" panose="020B0604020202020204" pitchFamily="34" charset="0"/>
              <a:buChar char="•"/>
            </a:pPr>
            <a:r>
              <a:rPr lang="it-IT" sz="1400" dirty="0">
                <a:latin typeface="Montserrat" panose="00000500000000000000"/>
              </a:rPr>
              <a:t>prevedere interventi di superamento delle barriere architettoniche interne agli alloggi, degli interi immobili e degli spazi pubblici per l’accessibilità a favore delle persone che hanno limitazioni di movimento, nel caso di interventi riguardanti edifici residenziali pubblici;</a:t>
            </a:r>
          </a:p>
          <a:p>
            <a:pPr marL="285750" lvl="0" indent="-285750" algn="just">
              <a:buFont typeface="Arial" panose="020B0604020202020204" pitchFamily="34" charset="0"/>
              <a:buChar char="•"/>
            </a:pPr>
            <a:r>
              <a:rPr lang="it-IT" sz="1400" dirty="0">
                <a:latin typeface="Montserrat" panose="00000500000000000000"/>
              </a:rPr>
              <a:t>avviare a recupero il 70% dei rifiuti C&amp;D non pericolosi prodotti (DNSH); </a:t>
            </a:r>
          </a:p>
          <a:p>
            <a:pPr marL="285750" lvl="0" indent="-285750" algn="just">
              <a:buFont typeface="Arial" panose="020B0604020202020204" pitchFamily="34" charset="0"/>
              <a:buChar char="•"/>
            </a:pPr>
            <a:r>
              <a:rPr lang="it-IT" sz="1400" dirty="0">
                <a:latin typeface="Montserrat" panose="00000500000000000000"/>
              </a:rPr>
              <a:t>non essere destinati all’esercizio di attività economiche in forma prevalente, richiedendosi, in particolare, che gli edifici pubblici in questione non vengano utilizzati per l’esercizio di attività economiche (intese come attività volte alla produzione di beni o servizi su un dato mercato) oppure che le attività economiche svolte al loro interno siano ancillari rispetto all’intera capacità dell’edificio oppure abbiano carattere puramente locale, anche dal lato degli investitori/operatori, o che siano rivolte ad un bacino di utenza geograficamente limitato.</a:t>
            </a:r>
          </a:p>
        </p:txBody>
      </p:sp>
      <p:sp>
        <p:nvSpPr>
          <p:cNvPr id="2" name="Titolo 1">
            <a:extLst>
              <a:ext uri="{FF2B5EF4-FFF2-40B4-BE49-F238E27FC236}">
                <a16:creationId xmlns:a16="http://schemas.microsoft.com/office/drawing/2014/main" id="{1F5F889D-1D67-EF00-F367-44BD19DB7D0F}"/>
              </a:ext>
            </a:extLst>
          </p:cNvPr>
          <p:cNvSpPr txBox="1">
            <a:spLocks/>
          </p:cNvSpPr>
          <p:nvPr/>
        </p:nvSpPr>
        <p:spPr>
          <a:xfrm>
            <a:off x="833121" y="196153"/>
            <a:ext cx="9560559" cy="660503"/>
          </a:xfrm>
          <a:prstGeom prst="rect">
            <a:avLst/>
          </a:prstGeom>
          <a:solidFill>
            <a:srgbClr val="00B050"/>
          </a:solidFill>
        </p:spPr>
        <p:txBody>
          <a:bodyPr vert="horz" lIns="121920" tIns="60960" rIns="121920" bIns="6096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609585">
              <a:defRPr/>
            </a:pPr>
            <a:r>
              <a:rPr lang="it-IT" sz="2400" b="1" dirty="0">
                <a:solidFill>
                  <a:schemeClr val="bg1"/>
                </a:solidFill>
                <a:latin typeface="Montserrat" pitchFamily="2" charset="77"/>
                <a:ea typeface="Roboto" panose="02000000000000000000" pitchFamily="2" charset="0"/>
              </a:rPr>
              <a:t>Le macrocategorie di operazioni FESR (work in progress)</a:t>
            </a:r>
          </a:p>
        </p:txBody>
      </p:sp>
    </p:spTree>
    <p:extLst>
      <p:ext uri="{BB962C8B-B14F-4D97-AF65-F5344CB8AC3E}">
        <p14:creationId xmlns:p14="http://schemas.microsoft.com/office/powerpoint/2010/main" val="12081848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a:extLst>
              <a:ext uri="{FF2B5EF4-FFF2-40B4-BE49-F238E27FC236}">
                <a16:creationId xmlns:a16="http://schemas.microsoft.com/office/drawing/2014/main" id="{C1A2D928-3BB7-4475-AD8A-71275ACF7BEB}"/>
              </a:ext>
            </a:extLst>
          </p:cNvPr>
          <p:cNvSpPr txBox="1"/>
          <p:nvPr/>
        </p:nvSpPr>
        <p:spPr>
          <a:xfrm>
            <a:off x="9982201" y="6581003"/>
            <a:ext cx="581891" cy="276999"/>
          </a:xfrm>
          <a:prstGeom prst="rect">
            <a:avLst/>
          </a:prstGeom>
          <a:noFill/>
        </p:spPr>
        <p:txBody>
          <a:bodyPr wrap="square" rtlCol="0">
            <a:spAutoFit/>
          </a:bodyPr>
          <a:lstStyle/>
          <a:p>
            <a:r>
              <a:rPr lang="it-IT" sz="1200" b="1" dirty="0">
                <a:solidFill>
                  <a:schemeClr val="bg1"/>
                </a:solidFill>
                <a:latin typeface="Helvetica" panose="020B0604020202020204" pitchFamily="34" charset="0"/>
                <a:cs typeface="Helvetica" panose="020B0604020202020204" pitchFamily="34" charset="0"/>
              </a:rPr>
              <a:t>17</a:t>
            </a:r>
          </a:p>
        </p:txBody>
      </p:sp>
      <p:sp>
        <p:nvSpPr>
          <p:cNvPr id="7" name="Slide Number Placeholder 2">
            <a:extLst>
              <a:ext uri="{FF2B5EF4-FFF2-40B4-BE49-F238E27FC236}">
                <a16:creationId xmlns:a16="http://schemas.microsoft.com/office/drawing/2014/main" id="{BBABD73E-734C-4AEB-BAEA-397F231CAD2A}"/>
              </a:ext>
            </a:extLst>
          </p:cNvPr>
          <p:cNvSpPr>
            <a:spLocks noGrp="1"/>
          </p:cNvSpPr>
          <p:nvPr>
            <p:ph type="sldNum" sz="quarter" idx="12"/>
          </p:nvPr>
        </p:nvSpPr>
        <p:spPr>
          <a:xfrm>
            <a:off x="8737600" y="6356351"/>
            <a:ext cx="2844800" cy="365125"/>
          </a:xfrm>
        </p:spPr>
        <p:txBody>
          <a:bodyPr/>
          <a:lstStyle/>
          <a:p>
            <a:fld id="{49BB6CCB-ABA9-DF47-8B77-5ED46CF7886A}" type="slidenum">
              <a:rPr lang="it-IT" b="1" smtClean="0">
                <a:solidFill>
                  <a:srgbClr val="008341"/>
                </a:solidFill>
                <a:latin typeface="Montserrat" pitchFamily="2" charset="77"/>
                <a:ea typeface="Roboto" panose="02000000000000000000" pitchFamily="2" charset="0"/>
              </a:rPr>
              <a:t>27</a:t>
            </a:fld>
            <a:endParaRPr lang="it-IT" b="1" dirty="0">
              <a:solidFill>
                <a:srgbClr val="008341"/>
              </a:solidFill>
              <a:latin typeface="Montserrat" pitchFamily="2" charset="77"/>
              <a:ea typeface="Roboto" panose="02000000000000000000" pitchFamily="2" charset="0"/>
            </a:endParaRPr>
          </a:p>
        </p:txBody>
      </p:sp>
      <p:sp>
        <p:nvSpPr>
          <p:cNvPr id="3" name="Rettangolo 2">
            <a:extLst>
              <a:ext uri="{FF2B5EF4-FFF2-40B4-BE49-F238E27FC236}">
                <a16:creationId xmlns:a16="http://schemas.microsoft.com/office/drawing/2014/main" id="{B4528032-CB20-44E7-AB27-CCB6A13B2795}"/>
              </a:ext>
            </a:extLst>
          </p:cNvPr>
          <p:cNvSpPr/>
          <p:nvPr/>
        </p:nvSpPr>
        <p:spPr>
          <a:xfrm>
            <a:off x="833121" y="843717"/>
            <a:ext cx="10415904" cy="5940088"/>
          </a:xfrm>
          <a:prstGeom prst="rect">
            <a:avLst/>
          </a:prstGeom>
        </p:spPr>
        <p:txBody>
          <a:bodyPr wrap="square">
            <a:spAutoFit/>
          </a:bodyPr>
          <a:lstStyle/>
          <a:p>
            <a:pPr>
              <a:lnSpc>
                <a:spcPct val="125000"/>
              </a:lnSpc>
            </a:pPr>
            <a:r>
              <a:rPr lang="it-IT" sz="1600" b="1" dirty="0">
                <a:latin typeface="Century Gothic" panose="020B0502020202020204" pitchFamily="34" charset="0"/>
                <a:ea typeface="Times New Roman" panose="02020603050405020304" pitchFamily="18" charset="0"/>
                <a:cs typeface="Calibri Light" panose="020F0302020204030204" pitchFamily="34" charset="0"/>
              </a:rPr>
              <a:t>3. Interventi di nuova costruzione di edifici pubblici</a:t>
            </a:r>
          </a:p>
          <a:p>
            <a:pPr algn="just">
              <a:spcAft>
                <a:spcPts val="600"/>
              </a:spcAft>
            </a:pPr>
            <a:r>
              <a:rPr lang="it-IT" sz="1400" dirty="0">
                <a:latin typeface="Montserrat" panose="00000500000000000000"/>
              </a:rPr>
              <a:t>Si definiscono tali tutti quegli interventi di nuova costruzione, anche in seguito a demolizione, riferibili a edifici pubblici con qualsiasi destinazione d’uso di interesse pubblico (con utilizzo istituzionale totale o prevalente), ivi inclusi gli edifici di edilizia residenziale pubblica e sociale (al quale verrà applicata la disciplina europea in tema di SIEG/housing sociale per patrimonio vincolato a tale fine) e dell’edilizia scolastica.</a:t>
            </a:r>
          </a:p>
          <a:p>
            <a:pPr algn="just">
              <a:spcAft>
                <a:spcPts val="600"/>
              </a:spcAft>
            </a:pPr>
            <a:r>
              <a:rPr lang="it-IT" sz="1400" dirty="0">
                <a:latin typeface="Montserrat" panose="00000500000000000000"/>
              </a:rPr>
              <a:t>Gli interventi di nuova costruzione devono presentare le seguenti caratteristiche:</a:t>
            </a:r>
          </a:p>
          <a:p>
            <a:pPr marL="104775" indent="-104775" algn="just">
              <a:buFont typeface="Arial" panose="020B0604020202020204" pitchFamily="34" charset="0"/>
              <a:buChar char="•"/>
            </a:pPr>
            <a:r>
              <a:rPr lang="it-IT" sz="1400" dirty="0">
                <a:latin typeface="Montserrat" panose="00000500000000000000"/>
              </a:rPr>
              <a:t>non dovranno essere realizzati provocando consumo di suoli di pregio naturalistico. Qualora si verifichino potenziali interferenze con i Siti della Rete Natura 2000, dovranno essere adottate tutte le misure precauzionali previste dalla normativa, quali la valutazione di incidenza che garantisca la conformità rispetto ai Piani di gestione dei Siti e, ove opportuno, la verifica di conformità rispetto ai Piani dei Parchi, ecc. (DNSH);</a:t>
            </a:r>
          </a:p>
          <a:p>
            <a:pPr marL="104775" indent="-104775" algn="just">
              <a:buFont typeface="Arial" panose="020B0604020202020204" pitchFamily="34" charset="0"/>
              <a:buChar char="•"/>
            </a:pPr>
            <a:r>
              <a:rPr lang="it-IT" sz="1400" dirty="0">
                <a:latin typeface="Montserrat" panose="00000500000000000000"/>
              </a:rPr>
              <a:t>adottare apparecchiature per l’erogazione dell’acqua che garantiscono il risparmio idrico utilizzando apparecchi che rientrano nelle prime due classi dell’etichettatura http://www.europeanwaterlabel.eu/ (DNSH);</a:t>
            </a:r>
          </a:p>
          <a:p>
            <a:pPr marL="104775" indent="-104775" algn="just">
              <a:buFont typeface="Arial" panose="020B0604020202020204" pitchFamily="34" charset="0"/>
              <a:buChar char="•"/>
            </a:pPr>
            <a:r>
              <a:rPr lang="it-IT" sz="1400" dirty="0">
                <a:latin typeface="Montserrat" panose="00000500000000000000"/>
              </a:rPr>
              <a:t>essere iscritto all’Anagrafe Regionale Edilizia Scolastica (ARES), nel caso di interventi riguardanti edifici scolastici;</a:t>
            </a:r>
          </a:p>
          <a:p>
            <a:pPr marL="104775" indent="-104775" algn="just">
              <a:buFont typeface="Arial" panose="020B0604020202020204" pitchFamily="34" charset="0"/>
              <a:buChar char="•"/>
            </a:pPr>
            <a:r>
              <a:rPr lang="it-IT" sz="1400" dirty="0">
                <a:latin typeface="Montserrat" panose="00000500000000000000"/>
              </a:rPr>
              <a:t>nella fase di cantiere: </a:t>
            </a:r>
          </a:p>
          <a:p>
            <a:pPr marL="361950" lvl="1" indent="-180975" algn="just">
              <a:buFont typeface="Courier New" panose="02070309020205020404" pitchFamily="49" charset="0"/>
              <a:buChar char="o"/>
            </a:pPr>
            <a:r>
              <a:rPr lang="it-IT" sz="1400" dirty="0">
                <a:latin typeface="Montserrat" panose="00000500000000000000"/>
              </a:rPr>
              <a:t>dovranno essere promosse buone pratiche atte a minimizzare le emissioni climalteranti (es. approvvigionamento elettrico con fornitura elettrica prodotta da FER, impiego di mezzi ad alta efficienza motoristica, quali gli ibridi diesel-elettrico, elettrico-benzina);</a:t>
            </a:r>
          </a:p>
          <a:p>
            <a:pPr marL="361950" lvl="1" indent="-180975" algn="just">
              <a:buFont typeface="Courier New" panose="02070309020205020404" pitchFamily="49" charset="0"/>
              <a:buChar char="o"/>
            </a:pPr>
            <a:r>
              <a:rPr lang="it-IT" sz="1400" dirty="0">
                <a:latin typeface="Montserrat" panose="00000500000000000000"/>
              </a:rPr>
              <a:t>dovrà essere ottimizzato l’utilizzo della risorsa eliminando o riducendo al minimo l’approvvigionamento dall’acquedotto e massimizzando, ove possibile, il riutilizzo delle acque impiegate nelle operazioni di cantiere ;</a:t>
            </a:r>
          </a:p>
          <a:p>
            <a:pPr marL="361950" lvl="1" indent="-180975" algn="just">
              <a:buFont typeface="Courier New" panose="02070309020205020404" pitchFamily="49" charset="0"/>
              <a:buChar char="o"/>
            </a:pPr>
            <a:r>
              <a:rPr lang="it-IT" sz="1400" dirty="0">
                <a:latin typeface="Montserrat" panose="00000500000000000000"/>
              </a:rPr>
              <a:t>si dovrà favorire l’attuazione di azioni grazie alle quali poter gestire  le terre e rocce da scavo in qualità di Sottoprodotto nel rispetto del D.P.R. n. 120 del 13 giugno 2017;</a:t>
            </a:r>
          </a:p>
          <a:p>
            <a:pPr marL="361950" lvl="1" indent="-180975" algn="just">
              <a:buFont typeface="Courier New" panose="02070309020205020404" pitchFamily="49" charset="0"/>
              <a:buChar char="o"/>
            </a:pPr>
            <a:r>
              <a:rPr lang="it-IT" sz="1400" dirty="0">
                <a:latin typeface="Montserrat" panose="00000500000000000000"/>
              </a:rPr>
              <a:t>sarà auspicabile mettere in atto buone pratiche mirate a ridurre le emissioni in atmosfera correlate alle attività di cantiere, soprattutto in relazione ai centri abitati residenziali, alle scuole e alle strutture sanitarie che alle aree di valenza naturalistica. Le misure di mitigazione e contenimento potranno essere ispirate dalle “Indicazioni per l’applicazione di buone pratiche per il contenimento delle emissioni in atmosfera da attività di cantiere”.</a:t>
            </a:r>
            <a:endParaRPr lang="it-IT" sz="1200" dirty="0">
              <a:effectLst/>
              <a:latin typeface="Montserrat" panose="00000500000000000000"/>
              <a:ea typeface="Times New Roman" panose="02020603050405020304" pitchFamily="18" charset="0"/>
              <a:cs typeface="Times New Roman" panose="02020603050405020304" pitchFamily="18" charset="0"/>
            </a:endParaRPr>
          </a:p>
        </p:txBody>
      </p:sp>
      <p:sp>
        <p:nvSpPr>
          <p:cNvPr id="2" name="Titolo 1">
            <a:extLst>
              <a:ext uri="{FF2B5EF4-FFF2-40B4-BE49-F238E27FC236}">
                <a16:creationId xmlns:a16="http://schemas.microsoft.com/office/drawing/2014/main" id="{C3CB8E50-59E8-C784-4E3B-D8CDF87EEBCE}"/>
              </a:ext>
            </a:extLst>
          </p:cNvPr>
          <p:cNvSpPr txBox="1">
            <a:spLocks/>
          </p:cNvSpPr>
          <p:nvPr/>
        </p:nvSpPr>
        <p:spPr>
          <a:xfrm>
            <a:off x="833121" y="196153"/>
            <a:ext cx="9560559" cy="660503"/>
          </a:xfrm>
          <a:prstGeom prst="rect">
            <a:avLst/>
          </a:prstGeom>
          <a:solidFill>
            <a:srgbClr val="00B050"/>
          </a:solidFill>
        </p:spPr>
        <p:txBody>
          <a:bodyPr vert="horz" lIns="121920" tIns="60960" rIns="121920" bIns="6096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609585">
              <a:defRPr/>
            </a:pPr>
            <a:r>
              <a:rPr lang="it-IT" sz="2400" b="1" dirty="0">
                <a:solidFill>
                  <a:schemeClr val="bg1"/>
                </a:solidFill>
                <a:latin typeface="Montserrat" pitchFamily="2" charset="77"/>
                <a:ea typeface="Roboto" panose="02000000000000000000" pitchFamily="2" charset="0"/>
              </a:rPr>
              <a:t>Le macrocategorie di operazioni FESR (work in progress)</a:t>
            </a:r>
          </a:p>
        </p:txBody>
      </p:sp>
    </p:spTree>
    <p:extLst>
      <p:ext uri="{BB962C8B-B14F-4D97-AF65-F5344CB8AC3E}">
        <p14:creationId xmlns:p14="http://schemas.microsoft.com/office/powerpoint/2010/main" val="18773467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a:extLst>
              <a:ext uri="{FF2B5EF4-FFF2-40B4-BE49-F238E27FC236}">
                <a16:creationId xmlns:a16="http://schemas.microsoft.com/office/drawing/2014/main" id="{C1A2D928-3BB7-4475-AD8A-71275ACF7BEB}"/>
              </a:ext>
            </a:extLst>
          </p:cNvPr>
          <p:cNvSpPr txBox="1"/>
          <p:nvPr/>
        </p:nvSpPr>
        <p:spPr>
          <a:xfrm>
            <a:off x="9982201" y="6581003"/>
            <a:ext cx="581891" cy="276999"/>
          </a:xfrm>
          <a:prstGeom prst="rect">
            <a:avLst/>
          </a:prstGeom>
          <a:noFill/>
        </p:spPr>
        <p:txBody>
          <a:bodyPr wrap="square" rtlCol="0">
            <a:spAutoFit/>
          </a:bodyPr>
          <a:lstStyle/>
          <a:p>
            <a:r>
              <a:rPr lang="it-IT" sz="1200" b="1" dirty="0">
                <a:solidFill>
                  <a:schemeClr val="bg1"/>
                </a:solidFill>
                <a:latin typeface="Helvetica" panose="020B0604020202020204" pitchFamily="34" charset="0"/>
                <a:cs typeface="Helvetica" panose="020B0604020202020204" pitchFamily="34" charset="0"/>
              </a:rPr>
              <a:t>17</a:t>
            </a:r>
          </a:p>
        </p:txBody>
      </p:sp>
      <p:sp>
        <p:nvSpPr>
          <p:cNvPr id="7" name="Slide Number Placeholder 2">
            <a:extLst>
              <a:ext uri="{FF2B5EF4-FFF2-40B4-BE49-F238E27FC236}">
                <a16:creationId xmlns:a16="http://schemas.microsoft.com/office/drawing/2014/main" id="{BBABD73E-734C-4AEB-BAEA-397F231CAD2A}"/>
              </a:ext>
            </a:extLst>
          </p:cNvPr>
          <p:cNvSpPr>
            <a:spLocks noGrp="1"/>
          </p:cNvSpPr>
          <p:nvPr>
            <p:ph type="sldNum" sz="quarter" idx="12"/>
          </p:nvPr>
        </p:nvSpPr>
        <p:spPr>
          <a:xfrm>
            <a:off x="8737600" y="6356351"/>
            <a:ext cx="2844800" cy="365125"/>
          </a:xfrm>
        </p:spPr>
        <p:txBody>
          <a:bodyPr/>
          <a:lstStyle/>
          <a:p>
            <a:fld id="{49BB6CCB-ABA9-DF47-8B77-5ED46CF7886A}" type="slidenum">
              <a:rPr lang="it-IT" b="1" smtClean="0">
                <a:solidFill>
                  <a:srgbClr val="008341"/>
                </a:solidFill>
                <a:latin typeface="Montserrat" pitchFamily="2" charset="77"/>
                <a:ea typeface="Roboto" panose="02000000000000000000" pitchFamily="2" charset="0"/>
              </a:rPr>
              <a:t>28</a:t>
            </a:fld>
            <a:endParaRPr lang="it-IT" b="1" dirty="0">
              <a:solidFill>
                <a:srgbClr val="008341"/>
              </a:solidFill>
              <a:latin typeface="Montserrat" pitchFamily="2" charset="77"/>
              <a:ea typeface="Roboto" panose="02000000000000000000" pitchFamily="2" charset="0"/>
            </a:endParaRPr>
          </a:p>
        </p:txBody>
      </p:sp>
      <p:sp>
        <p:nvSpPr>
          <p:cNvPr id="3" name="Rettangolo 2">
            <a:extLst>
              <a:ext uri="{FF2B5EF4-FFF2-40B4-BE49-F238E27FC236}">
                <a16:creationId xmlns:a16="http://schemas.microsoft.com/office/drawing/2014/main" id="{B4528032-CB20-44E7-AB27-CCB6A13B2795}"/>
              </a:ext>
            </a:extLst>
          </p:cNvPr>
          <p:cNvSpPr/>
          <p:nvPr/>
        </p:nvSpPr>
        <p:spPr>
          <a:xfrm>
            <a:off x="833121" y="856656"/>
            <a:ext cx="10415904" cy="5663089"/>
          </a:xfrm>
          <a:prstGeom prst="rect">
            <a:avLst/>
          </a:prstGeom>
        </p:spPr>
        <p:txBody>
          <a:bodyPr wrap="square">
            <a:spAutoFit/>
          </a:bodyPr>
          <a:lstStyle/>
          <a:p>
            <a:pPr>
              <a:lnSpc>
                <a:spcPct val="125000"/>
              </a:lnSpc>
              <a:spcAft>
                <a:spcPts val="800"/>
              </a:spcAft>
            </a:pPr>
            <a:r>
              <a:rPr lang="it-IT" sz="1600" b="1" dirty="0">
                <a:latin typeface="Century Gothic" panose="020B0502020202020204" pitchFamily="34" charset="0"/>
                <a:ea typeface="Times New Roman" panose="02020603050405020304" pitchFamily="18" charset="0"/>
                <a:cs typeface="Calibri Light" panose="020F0302020204030204" pitchFamily="34" charset="0"/>
              </a:rPr>
              <a:t>4. Interventi di riqualificazione degli spazi aperti (piazze, parcheggi, strade, mobilità sostenibile)</a:t>
            </a:r>
            <a:endParaRPr lang="it-IT" sz="1200" b="1" dirty="0">
              <a:latin typeface="Century Gothic" panose="020B0502020202020204" pitchFamily="34" charset="0"/>
              <a:ea typeface="Times New Roman" panose="02020603050405020304" pitchFamily="18" charset="0"/>
              <a:cs typeface="Calibri Light" panose="020F0302020204030204" pitchFamily="34" charset="0"/>
            </a:endParaRPr>
          </a:p>
          <a:p>
            <a:pPr algn="just">
              <a:spcAft>
                <a:spcPts val="800"/>
              </a:spcAft>
            </a:pPr>
            <a:r>
              <a:rPr lang="it-IT" sz="1400" dirty="0">
                <a:latin typeface="Montserrat" panose="00000500000000000000"/>
              </a:rPr>
              <a:t>Si definiscono “Interventi di riqualificazione degli spazi aperti” tutti gli interventi destinati a riqualificare luoghi pubblici aperti quali piazze, parcheggi e strade, al fine di una migliore qualificazione e riordino di aree soggette a degrado urbano esistente o potenziale. Rientrano in tale macrocategoria anche gli interventi in favore della mobilità sostenibile realizzati tramite l’implementazione di nuovi percorsi ciclopedonali e/o il potenziamento della rete di mobilità dolce esistente, ove tali percorsi/sentieri siano aperti al pubblico e non di rilevanza agricola. Per la costruzione di parcheggi, ai fini dell’applicazione o meno della disciplina in tema di aiuti di Stato, potrebbero essere richieste informazioni aggiuntive se si tratta di gestione del secondo tariffe comunali oppure se il parcheggio sia servente ad un’opera pubblica si conferma la non rilevanza o se comunque vi sia prevalenza dell’attività economica rispetto gestione secondo gratuità/tariffe comunale</a:t>
            </a:r>
          </a:p>
          <a:p>
            <a:pPr algn="just">
              <a:spcAft>
                <a:spcPts val="800"/>
              </a:spcAft>
            </a:pPr>
            <a:r>
              <a:rPr lang="it-IT" sz="1400" dirty="0">
                <a:latin typeface="Montserrat" panose="00000500000000000000"/>
              </a:rPr>
              <a:t>Tali interventi possono includere contestuali e specifici “interventi  di potenziamento delle dotazioni naturali degli spazi pubblici” non connessi all’utilizzo/sfruttamento forestale, come descritti al punto successivo, che siano funzionali al conseguimento dell’obiettivo della tipologia di azione preponderante e/o di entità minore. In tal caso, dovranno altresì essere rispettati i criteri specifici riferiti alla categoria n. 5 e dovrà essere presentata la documentazione a corredo ivi indicata. </a:t>
            </a:r>
          </a:p>
          <a:p>
            <a:pPr algn="just"/>
            <a:r>
              <a:rPr lang="it-IT" sz="1400" dirty="0">
                <a:latin typeface="Montserrat" panose="00000500000000000000"/>
              </a:rPr>
              <a:t>Gli interventi di riqualificazione degli spazi aperti devono presentare le seguenti caratteristiche:</a:t>
            </a:r>
          </a:p>
          <a:p>
            <a:pPr marL="285750" indent="-285750" algn="just">
              <a:buFont typeface="Arial" panose="020B0604020202020204" pitchFamily="34" charset="0"/>
              <a:buChar char="•"/>
            </a:pPr>
            <a:r>
              <a:rPr lang="it-IT" sz="1400" dirty="0">
                <a:latin typeface="Montserrat" panose="00000500000000000000"/>
              </a:rPr>
              <a:t>nella progettazione degli interventi, verificare la compatibilità rispetto agli scenari di cambiamento climatico, ad esempio considerando gli eventi di precipitazione estremi con un certo tempo di ritorno nell’area di intervento, al fine di progettare adeguati sistemi di drenaggio delle superfici impermeabilizzate (DNSH);</a:t>
            </a:r>
          </a:p>
          <a:p>
            <a:pPr marL="285750" indent="-285750" algn="just">
              <a:buFont typeface="Arial" panose="020B0604020202020204" pitchFamily="34" charset="0"/>
              <a:buChar char="•"/>
            </a:pPr>
            <a:r>
              <a:rPr lang="it-IT" sz="1400" dirty="0">
                <a:latin typeface="Montserrat" panose="00000500000000000000"/>
              </a:rPr>
              <a:t>accompagnare la progettazione degli interventi con una verifica degli effetti sul traffico locale, volto a individuare gli impatti e adottare le opportune misure di fluidificazione del traffico (es. interventi sulla viabilità locale, modifiche dei sensi di percorrenza, intervento su nodi che creano congestione ecc.). Alla scala locale, nelle pertinenze delle aree riqualificate potrà registrarsi un incremento del traffico con conseguente incremento delle emissioni inquinanti locali per cui la progettazione dovrà valutare questo aspetto (DNSH);</a:t>
            </a:r>
          </a:p>
        </p:txBody>
      </p:sp>
      <p:sp>
        <p:nvSpPr>
          <p:cNvPr id="2" name="Titolo 1">
            <a:extLst>
              <a:ext uri="{FF2B5EF4-FFF2-40B4-BE49-F238E27FC236}">
                <a16:creationId xmlns:a16="http://schemas.microsoft.com/office/drawing/2014/main" id="{DD123C7E-7918-54DE-627D-8C5799CD6802}"/>
              </a:ext>
            </a:extLst>
          </p:cNvPr>
          <p:cNvSpPr txBox="1">
            <a:spLocks/>
          </p:cNvSpPr>
          <p:nvPr/>
        </p:nvSpPr>
        <p:spPr>
          <a:xfrm>
            <a:off x="833121" y="196153"/>
            <a:ext cx="9560559" cy="660503"/>
          </a:xfrm>
          <a:prstGeom prst="rect">
            <a:avLst/>
          </a:prstGeom>
          <a:solidFill>
            <a:srgbClr val="00B050"/>
          </a:solidFill>
        </p:spPr>
        <p:txBody>
          <a:bodyPr vert="horz" lIns="121920" tIns="60960" rIns="121920" bIns="6096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609585">
              <a:defRPr/>
            </a:pPr>
            <a:r>
              <a:rPr lang="it-IT" sz="2400" b="1" dirty="0">
                <a:solidFill>
                  <a:schemeClr val="bg1"/>
                </a:solidFill>
                <a:latin typeface="Montserrat" pitchFamily="2" charset="77"/>
                <a:ea typeface="Roboto" panose="02000000000000000000" pitchFamily="2" charset="0"/>
              </a:rPr>
              <a:t>Le macrocategorie di operazioni FESR (work in progress)</a:t>
            </a:r>
          </a:p>
        </p:txBody>
      </p:sp>
    </p:spTree>
    <p:extLst>
      <p:ext uri="{BB962C8B-B14F-4D97-AF65-F5344CB8AC3E}">
        <p14:creationId xmlns:p14="http://schemas.microsoft.com/office/powerpoint/2010/main" val="18091816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a:extLst>
              <a:ext uri="{FF2B5EF4-FFF2-40B4-BE49-F238E27FC236}">
                <a16:creationId xmlns:a16="http://schemas.microsoft.com/office/drawing/2014/main" id="{C1A2D928-3BB7-4475-AD8A-71275ACF7BEB}"/>
              </a:ext>
            </a:extLst>
          </p:cNvPr>
          <p:cNvSpPr txBox="1"/>
          <p:nvPr/>
        </p:nvSpPr>
        <p:spPr>
          <a:xfrm>
            <a:off x="9982201" y="6581003"/>
            <a:ext cx="581891" cy="276999"/>
          </a:xfrm>
          <a:prstGeom prst="rect">
            <a:avLst/>
          </a:prstGeom>
          <a:noFill/>
        </p:spPr>
        <p:txBody>
          <a:bodyPr wrap="square" rtlCol="0">
            <a:spAutoFit/>
          </a:bodyPr>
          <a:lstStyle/>
          <a:p>
            <a:r>
              <a:rPr lang="it-IT" sz="1200" b="1" dirty="0">
                <a:solidFill>
                  <a:schemeClr val="bg1"/>
                </a:solidFill>
                <a:latin typeface="Helvetica" panose="020B0604020202020204" pitchFamily="34" charset="0"/>
                <a:cs typeface="Helvetica" panose="020B0604020202020204" pitchFamily="34" charset="0"/>
              </a:rPr>
              <a:t>17</a:t>
            </a:r>
          </a:p>
        </p:txBody>
      </p:sp>
      <p:sp>
        <p:nvSpPr>
          <p:cNvPr id="7" name="Slide Number Placeholder 2">
            <a:extLst>
              <a:ext uri="{FF2B5EF4-FFF2-40B4-BE49-F238E27FC236}">
                <a16:creationId xmlns:a16="http://schemas.microsoft.com/office/drawing/2014/main" id="{BBABD73E-734C-4AEB-BAEA-397F231CAD2A}"/>
              </a:ext>
            </a:extLst>
          </p:cNvPr>
          <p:cNvSpPr>
            <a:spLocks noGrp="1"/>
          </p:cNvSpPr>
          <p:nvPr>
            <p:ph type="sldNum" sz="quarter" idx="12"/>
          </p:nvPr>
        </p:nvSpPr>
        <p:spPr>
          <a:xfrm>
            <a:off x="8737600" y="6356351"/>
            <a:ext cx="2844800" cy="365125"/>
          </a:xfrm>
        </p:spPr>
        <p:txBody>
          <a:bodyPr/>
          <a:lstStyle/>
          <a:p>
            <a:fld id="{49BB6CCB-ABA9-DF47-8B77-5ED46CF7886A}" type="slidenum">
              <a:rPr lang="it-IT" b="1" smtClean="0">
                <a:solidFill>
                  <a:srgbClr val="008341"/>
                </a:solidFill>
                <a:latin typeface="Montserrat" pitchFamily="2" charset="77"/>
                <a:ea typeface="Roboto" panose="02000000000000000000" pitchFamily="2" charset="0"/>
              </a:rPr>
              <a:t>29</a:t>
            </a:fld>
            <a:endParaRPr lang="it-IT" b="1" dirty="0">
              <a:solidFill>
                <a:srgbClr val="008341"/>
              </a:solidFill>
              <a:latin typeface="Montserrat" pitchFamily="2" charset="77"/>
              <a:ea typeface="Roboto" panose="02000000000000000000" pitchFamily="2" charset="0"/>
            </a:endParaRPr>
          </a:p>
        </p:txBody>
      </p:sp>
      <p:sp>
        <p:nvSpPr>
          <p:cNvPr id="3" name="Rettangolo 2">
            <a:extLst>
              <a:ext uri="{FF2B5EF4-FFF2-40B4-BE49-F238E27FC236}">
                <a16:creationId xmlns:a16="http://schemas.microsoft.com/office/drawing/2014/main" id="{B4528032-CB20-44E7-AB27-CCB6A13B2795}"/>
              </a:ext>
            </a:extLst>
          </p:cNvPr>
          <p:cNvSpPr/>
          <p:nvPr/>
        </p:nvSpPr>
        <p:spPr>
          <a:xfrm>
            <a:off x="833121" y="1030746"/>
            <a:ext cx="10415904" cy="3539430"/>
          </a:xfrm>
          <a:prstGeom prst="rect">
            <a:avLst/>
          </a:prstGeom>
        </p:spPr>
        <p:txBody>
          <a:bodyPr wrap="square">
            <a:spAutoFit/>
          </a:bodyPr>
          <a:lstStyle/>
          <a:p>
            <a:pPr algn="just"/>
            <a:r>
              <a:rPr lang="it-IT" sz="1400" dirty="0">
                <a:latin typeface="Montserrat" panose="00000500000000000000"/>
              </a:rPr>
              <a:t>(segue punto 4)</a:t>
            </a:r>
          </a:p>
          <a:p>
            <a:pPr algn="just"/>
            <a:endParaRPr lang="it-IT" sz="1400" dirty="0">
              <a:latin typeface="Montserrat" panose="00000500000000000000"/>
            </a:endParaRPr>
          </a:p>
          <a:p>
            <a:pPr marL="285750" indent="-285750" algn="just">
              <a:buFont typeface="Arial" panose="020B0604020202020204" pitchFamily="34" charset="0"/>
              <a:buChar char="•"/>
            </a:pPr>
            <a:r>
              <a:rPr lang="it-IT" sz="1400" dirty="0">
                <a:latin typeface="Montserrat" panose="00000500000000000000"/>
              </a:rPr>
              <a:t>accompagnare la progettazione degli interventi con una verifica degli effetti sul traffico locale, volto a individuare gli impatti e adottare le opportune misure di fluidificazione del traffico (es. interventi sulla viabilità locale, modifiche dei sensi di percorrenza, intervento su nodi che creano congestione ecc.). Alla scala locale, nelle pertinenze delle aree riqualificate potrà registrarsi un incremento del traffico con conseguente incremento delle emissioni inquinanti locali per cui la progettazione dovrà valutare questo aspetto (DNSH);</a:t>
            </a:r>
          </a:p>
          <a:p>
            <a:pPr marL="285750" indent="-285750" algn="just">
              <a:buFont typeface="Arial" panose="020B0604020202020204" pitchFamily="34" charset="0"/>
              <a:buChar char="•"/>
            </a:pPr>
            <a:r>
              <a:rPr lang="it-IT" sz="1400" dirty="0">
                <a:latin typeface="Montserrat" panose="00000500000000000000"/>
              </a:rPr>
              <a:t>per la costruzione di parcheggi, prevedere la predisposizione di punti di ricarica e necessarie infrastrutture di canalizzazione (condotti per cavi elettrici) ai sensi della Dir. 2014/94/UE) (DNSH);</a:t>
            </a:r>
          </a:p>
          <a:p>
            <a:pPr marL="285750" indent="-285750" algn="just">
              <a:buFont typeface="Arial" panose="020B0604020202020204" pitchFamily="34" charset="0"/>
              <a:buChar char="•"/>
            </a:pPr>
            <a:r>
              <a:rPr lang="it-IT" sz="1400" dirty="0">
                <a:latin typeface="Montserrat" panose="00000500000000000000"/>
              </a:rPr>
              <a:t>Prevedere, ove sia tecnicamente possibile e appropriato, l’installazione di impianti di produzione energetica a fonti rinnovabili utilizzando le strutture e le infrastrutture esistenti (incluse pensiline e tettoie) a servizio dei diversi fabbisogni delle utenze presenti e in prospettiva di massimizzare l’autoconsumo e l’autonomia energetica dell’area oggetto di intervento;</a:t>
            </a:r>
          </a:p>
          <a:p>
            <a:pPr marL="285750" indent="-285750" algn="just">
              <a:buFont typeface="Arial" panose="020B0604020202020204" pitchFamily="34" charset="0"/>
              <a:buChar char="•"/>
            </a:pPr>
            <a:r>
              <a:rPr lang="it-IT" sz="1400" dirty="0">
                <a:latin typeface="Montserrat" panose="00000500000000000000"/>
              </a:rPr>
              <a:t>nel caso di realizzazione di nuovi parcheggi, prevedere pavimentazioni drenanti per minimizzare il deflusso superficiale delle acque, tali pavimentazioni saranno accoppiate con un sistema di trattamento delle acque filtrate che garantisca adeguata sicurezza dagli inquinanti (DNSH)</a:t>
            </a:r>
          </a:p>
        </p:txBody>
      </p:sp>
      <p:sp>
        <p:nvSpPr>
          <p:cNvPr id="2" name="Titolo 1">
            <a:extLst>
              <a:ext uri="{FF2B5EF4-FFF2-40B4-BE49-F238E27FC236}">
                <a16:creationId xmlns:a16="http://schemas.microsoft.com/office/drawing/2014/main" id="{0F3C5171-19D8-2954-932B-0DB1AC1AAC9B}"/>
              </a:ext>
            </a:extLst>
          </p:cNvPr>
          <p:cNvSpPr txBox="1">
            <a:spLocks/>
          </p:cNvSpPr>
          <p:nvPr/>
        </p:nvSpPr>
        <p:spPr>
          <a:xfrm>
            <a:off x="833121" y="196153"/>
            <a:ext cx="9560559" cy="660503"/>
          </a:xfrm>
          <a:prstGeom prst="rect">
            <a:avLst/>
          </a:prstGeom>
          <a:solidFill>
            <a:srgbClr val="00B050"/>
          </a:solidFill>
        </p:spPr>
        <p:txBody>
          <a:bodyPr vert="horz" lIns="121920" tIns="60960" rIns="121920" bIns="6096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609585">
              <a:defRPr/>
            </a:pPr>
            <a:r>
              <a:rPr lang="it-IT" sz="2400" b="1" dirty="0">
                <a:solidFill>
                  <a:schemeClr val="bg1"/>
                </a:solidFill>
                <a:latin typeface="Montserrat" pitchFamily="2" charset="77"/>
                <a:ea typeface="Roboto" panose="02000000000000000000" pitchFamily="2" charset="0"/>
              </a:rPr>
              <a:t>Le macrocategorie di operazioni FESR (work in progress)</a:t>
            </a:r>
          </a:p>
        </p:txBody>
      </p:sp>
    </p:spTree>
    <p:extLst>
      <p:ext uri="{BB962C8B-B14F-4D97-AF65-F5344CB8AC3E}">
        <p14:creationId xmlns:p14="http://schemas.microsoft.com/office/powerpoint/2010/main" val="9587709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1">
            <a:extLst>
              <a:ext uri="{FF2B5EF4-FFF2-40B4-BE49-F238E27FC236}">
                <a16:creationId xmlns:a16="http://schemas.microsoft.com/office/drawing/2014/main" id="{05EBD86C-DC9A-9743-AD24-BFEBACD4EFB8}"/>
              </a:ext>
            </a:extLst>
          </p:cNvPr>
          <p:cNvSpPr txBox="1">
            <a:spLocks/>
          </p:cNvSpPr>
          <p:nvPr/>
        </p:nvSpPr>
        <p:spPr>
          <a:xfrm>
            <a:off x="1067461" y="269485"/>
            <a:ext cx="9437257" cy="660503"/>
          </a:xfrm>
          <a:prstGeom prst="rect">
            <a:avLst/>
          </a:prstGeom>
        </p:spPr>
        <p:txBody>
          <a:bodyPr vert="horz" lIns="121920" tIns="60960" rIns="121920" bIns="6096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609585">
              <a:defRPr/>
            </a:pPr>
            <a:endParaRPr lang="it-IT" sz="2400" b="1" dirty="0">
              <a:solidFill>
                <a:srgbClr val="008341"/>
              </a:solidFill>
              <a:latin typeface="Montserrat" pitchFamily="2" charset="77"/>
              <a:ea typeface="Roboto" panose="02000000000000000000" pitchFamily="2" charset="0"/>
            </a:endParaRPr>
          </a:p>
        </p:txBody>
      </p:sp>
      <p:sp>
        <p:nvSpPr>
          <p:cNvPr id="7" name="Slide Number Placeholder 2">
            <a:extLst>
              <a:ext uri="{FF2B5EF4-FFF2-40B4-BE49-F238E27FC236}">
                <a16:creationId xmlns:a16="http://schemas.microsoft.com/office/drawing/2014/main" id="{C9741904-5FA4-D542-BEC6-61FDB0D7B1D2}"/>
              </a:ext>
            </a:extLst>
          </p:cNvPr>
          <p:cNvSpPr>
            <a:spLocks noGrp="1"/>
          </p:cNvSpPr>
          <p:nvPr>
            <p:ph type="sldNum" sz="quarter" idx="12"/>
          </p:nvPr>
        </p:nvSpPr>
        <p:spPr>
          <a:xfrm>
            <a:off x="-1108943" y="6296722"/>
            <a:ext cx="2844800" cy="365125"/>
          </a:xfrm>
        </p:spPr>
        <p:txBody>
          <a:bodyPr/>
          <a:lstStyle/>
          <a:p>
            <a:fld id="{49BB6CCB-ABA9-DF47-8B77-5ED46CF7886A}" type="slidenum">
              <a:rPr lang="it-IT" b="1" smtClean="0">
                <a:solidFill>
                  <a:schemeClr val="bg1"/>
                </a:solidFill>
                <a:latin typeface="Montserrat" pitchFamily="2" charset="77"/>
                <a:ea typeface="Roboto" panose="02000000000000000000" pitchFamily="2" charset="0"/>
              </a:rPr>
              <a:t>3</a:t>
            </a:fld>
            <a:endParaRPr lang="it-IT" b="1" dirty="0">
              <a:solidFill>
                <a:schemeClr val="bg1"/>
              </a:solidFill>
              <a:latin typeface="Montserrat" pitchFamily="2" charset="77"/>
              <a:ea typeface="Roboto" panose="02000000000000000000" pitchFamily="2" charset="0"/>
            </a:endParaRPr>
          </a:p>
        </p:txBody>
      </p:sp>
      <p:sp>
        <p:nvSpPr>
          <p:cNvPr id="11" name="Titolo 1">
            <a:extLst>
              <a:ext uri="{FF2B5EF4-FFF2-40B4-BE49-F238E27FC236}">
                <a16:creationId xmlns:a16="http://schemas.microsoft.com/office/drawing/2014/main" id="{663E097C-2455-4D43-B775-9387D805A787}"/>
              </a:ext>
            </a:extLst>
          </p:cNvPr>
          <p:cNvSpPr txBox="1">
            <a:spLocks/>
          </p:cNvSpPr>
          <p:nvPr/>
        </p:nvSpPr>
        <p:spPr>
          <a:xfrm>
            <a:off x="833121" y="196153"/>
            <a:ext cx="9560559" cy="660503"/>
          </a:xfrm>
          <a:prstGeom prst="rect">
            <a:avLst/>
          </a:prstGeom>
          <a:solidFill>
            <a:srgbClr val="00B050"/>
          </a:solidFill>
        </p:spPr>
        <p:txBody>
          <a:bodyPr vert="horz" lIns="121920" tIns="60960" rIns="121920" bIns="6096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609585">
              <a:defRPr/>
            </a:pPr>
            <a:r>
              <a:rPr lang="it-IT" sz="2400" b="1" dirty="0">
                <a:solidFill>
                  <a:schemeClr val="bg1"/>
                </a:solidFill>
                <a:latin typeface="Montserrat" pitchFamily="2" charset="77"/>
                <a:ea typeface="Roboto" panose="02000000000000000000" pitchFamily="2" charset="0"/>
              </a:rPr>
              <a:t>Stato dell’arte</a:t>
            </a:r>
          </a:p>
        </p:txBody>
      </p:sp>
      <p:sp>
        <p:nvSpPr>
          <p:cNvPr id="5" name="Rettangolo 4">
            <a:extLst>
              <a:ext uri="{FF2B5EF4-FFF2-40B4-BE49-F238E27FC236}">
                <a16:creationId xmlns:a16="http://schemas.microsoft.com/office/drawing/2014/main" id="{B2AE6835-0CF2-F0F0-D00D-7095D1B707F0}"/>
              </a:ext>
            </a:extLst>
          </p:cNvPr>
          <p:cNvSpPr/>
          <p:nvPr/>
        </p:nvSpPr>
        <p:spPr>
          <a:xfrm>
            <a:off x="780727" y="1330960"/>
            <a:ext cx="10303833" cy="2367280"/>
          </a:xfrm>
          <a:prstGeom prst="rect">
            <a:avLst/>
          </a:prstGeom>
          <a:solidFill>
            <a:srgbClr val="72C293"/>
          </a:solidFill>
        </p:spPr>
        <p:style>
          <a:lnRef idx="1">
            <a:schemeClr val="accent1"/>
          </a:lnRef>
          <a:fillRef idx="3">
            <a:schemeClr val="accent1"/>
          </a:fillRef>
          <a:effectRef idx="2">
            <a:schemeClr val="accent1"/>
          </a:effectRef>
          <a:fontRef idx="minor">
            <a:schemeClr val="lt1"/>
          </a:fontRef>
        </p:style>
        <p:txBody>
          <a:bodyPr rtlCol="0" anchor="ctr"/>
          <a:lstStyle/>
          <a:p>
            <a:endParaRPr lang="it-IT" dirty="0">
              <a:latin typeface="Century Gothic" panose="020B0502020202020204" pitchFamily="34" charset="0"/>
            </a:endParaRPr>
          </a:p>
        </p:txBody>
      </p:sp>
      <p:sp>
        <p:nvSpPr>
          <p:cNvPr id="6" name="Rettangolo 5">
            <a:extLst>
              <a:ext uri="{FF2B5EF4-FFF2-40B4-BE49-F238E27FC236}">
                <a16:creationId xmlns:a16="http://schemas.microsoft.com/office/drawing/2014/main" id="{8F052D35-C1A9-0213-DDFC-539F8C0365DB}"/>
              </a:ext>
            </a:extLst>
          </p:cNvPr>
          <p:cNvSpPr/>
          <p:nvPr/>
        </p:nvSpPr>
        <p:spPr>
          <a:xfrm>
            <a:off x="11216640" y="1330960"/>
            <a:ext cx="243840" cy="2367280"/>
          </a:xfrm>
          <a:prstGeom prst="rect">
            <a:avLst/>
          </a:prstGeom>
          <a:solidFill>
            <a:srgbClr val="72C29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2" name="Rettangolo 11">
            <a:extLst>
              <a:ext uri="{FF2B5EF4-FFF2-40B4-BE49-F238E27FC236}">
                <a16:creationId xmlns:a16="http://schemas.microsoft.com/office/drawing/2014/main" id="{1DC6A7C9-147F-A0A3-081B-A42A47FC68B4}"/>
              </a:ext>
            </a:extLst>
          </p:cNvPr>
          <p:cNvSpPr/>
          <p:nvPr/>
        </p:nvSpPr>
        <p:spPr>
          <a:xfrm>
            <a:off x="11612316" y="1330960"/>
            <a:ext cx="158044" cy="2367280"/>
          </a:xfrm>
          <a:prstGeom prst="rect">
            <a:avLst/>
          </a:prstGeom>
          <a:solidFill>
            <a:srgbClr val="72C29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3" name="Rettangolo 12">
            <a:extLst>
              <a:ext uri="{FF2B5EF4-FFF2-40B4-BE49-F238E27FC236}">
                <a16:creationId xmlns:a16="http://schemas.microsoft.com/office/drawing/2014/main" id="{E354C462-CAFD-1343-B623-52FF9DCBEF32}"/>
              </a:ext>
            </a:extLst>
          </p:cNvPr>
          <p:cNvSpPr/>
          <p:nvPr/>
        </p:nvSpPr>
        <p:spPr>
          <a:xfrm>
            <a:off x="11892844" y="1330960"/>
            <a:ext cx="85796" cy="2367280"/>
          </a:xfrm>
          <a:prstGeom prst="rect">
            <a:avLst/>
          </a:prstGeom>
          <a:solidFill>
            <a:srgbClr val="72C29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cxnSp>
        <p:nvCxnSpPr>
          <p:cNvPr id="9" name="Connettore 2 8">
            <a:extLst>
              <a:ext uri="{FF2B5EF4-FFF2-40B4-BE49-F238E27FC236}">
                <a16:creationId xmlns:a16="http://schemas.microsoft.com/office/drawing/2014/main" id="{33D073A2-F9FA-2F3F-2220-431D64BC9152}"/>
              </a:ext>
            </a:extLst>
          </p:cNvPr>
          <p:cNvCxnSpPr>
            <a:cxnSpLocks/>
          </p:cNvCxnSpPr>
          <p:nvPr/>
        </p:nvCxnSpPr>
        <p:spPr>
          <a:xfrm>
            <a:off x="833121" y="3454400"/>
            <a:ext cx="10251439" cy="0"/>
          </a:xfrm>
          <a:prstGeom prst="straightConnector1">
            <a:avLst/>
          </a:prstGeom>
          <a:ln w="50800">
            <a:solidFill>
              <a:schemeClr val="bg1"/>
            </a:solidFill>
            <a:tailEnd type="triangle"/>
          </a:ln>
        </p:spPr>
        <p:style>
          <a:lnRef idx="2">
            <a:schemeClr val="accent1"/>
          </a:lnRef>
          <a:fillRef idx="0">
            <a:schemeClr val="accent1"/>
          </a:fillRef>
          <a:effectRef idx="1">
            <a:schemeClr val="accent1"/>
          </a:effectRef>
          <a:fontRef idx="minor">
            <a:schemeClr val="tx1"/>
          </a:fontRef>
        </p:style>
      </p:cxnSp>
      <p:sp>
        <p:nvSpPr>
          <p:cNvPr id="17" name="Rettangolo con angoli arrotondati 16">
            <a:extLst>
              <a:ext uri="{FF2B5EF4-FFF2-40B4-BE49-F238E27FC236}">
                <a16:creationId xmlns:a16="http://schemas.microsoft.com/office/drawing/2014/main" id="{0AF4CA80-2601-852B-1F86-3D5696568928}"/>
              </a:ext>
            </a:extLst>
          </p:cNvPr>
          <p:cNvSpPr/>
          <p:nvPr/>
        </p:nvSpPr>
        <p:spPr>
          <a:xfrm>
            <a:off x="1302970" y="1640682"/>
            <a:ext cx="2635603" cy="1146493"/>
          </a:xfrm>
          <a:prstGeom prst="roundRect">
            <a:avLst/>
          </a:prstGeom>
          <a:solidFill>
            <a:srgbClr val="00834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it-IT" dirty="0">
                <a:latin typeface="Century Gothic" panose="020B0502020202020204" pitchFamily="34" charset="0"/>
              </a:rPr>
              <a:t>Manifestazione di interesse per la selezione delle Strategie preliminari</a:t>
            </a:r>
          </a:p>
        </p:txBody>
      </p:sp>
      <p:cxnSp>
        <p:nvCxnSpPr>
          <p:cNvPr id="18" name="Connettore 2 17">
            <a:extLst>
              <a:ext uri="{FF2B5EF4-FFF2-40B4-BE49-F238E27FC236}">
                <a16:creationId xmlns:a16="http://schemas.microsoft.com/office/drawing/2014/main" id="{BB1CED27-4657-C00F-9266-0B760176F044}"/>
              </a:ext>
            </a:extLst>
          </p:cNvPr>
          <p:cNvCxnSpPr>
            <a:cxnSpLocks/>
            <a:endCxn id="23" idx="0"/>
          </p:cNvCxnSpPr>
          <p:nvPr/>
        </p:nvCxnSpPr>
        <p:spPr>
          <a:xfrm>
            <a:off x="2599896" y="2899151"/>
            <a:ext cx="1" cy="1046821"/>
          </a:xfrm>
          <a:prstGeom prst="straightConnector1">
            <a:avLst/>
          </a:prstGeom>
          <a:ln w="50800">
            <a:solidFill>
              <a:schemeClr val="accent5">
                <a:lumMod val="60000"/>
                <a:lumOff val="40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23" name="Rettangolo 22">
            <a:extLst>
              <a:ext uri="{FF2B5EF4-FFF2-40B4-BE49-F238E27FC236}">
                <a16:creationId xmlns:a16="http://schemas.microsoft.com/office/drawing/2014/main" id="{F280C681-E5ED-A914-64BF-2AD259650526}"/>
              </a:ext>
            </a:extLst>
          </p:cNvPr>
          <p:cNvSpPr/>
          <p:nvPr/>
        </p:nvSpPr>
        <p:spPr>
          <a:xfrm>
            <a:off x="1427894" y="3945972"/>
            <a:ext cx="2344006" cy="2750151"/>
          </a:xfrm>
          <a:prstGeom prst="rect">
            <a:avLst/>
          </a:prstGeom>
          <a:ln>
            <a:solidFill>
              <a:srgbClr val="008341"/>
            </a:solidFill>
          </a:ln>
        </p:spPr>
        <p:style>
          <a:lnRef idx="2">
            <a:schemeClr val="accent1"/>
          </a:lnRef>
          <a:fillRef idx="1">
            <a:schemeClr val="lt1"/>
          </a:fillRef>
          <a:effectRef idx="0">
            <a:schemeClr val="accent1"/>
          </a:effectRef>
          <a:fontRef idx="minor">
            <a:schemeClr val="dk1"/>
          </a:fontRef>
        </p:style>
        <p:txBody>
          <a:bodyPr rtlCol="0" anchor="ctr"/>
          <a:lstStyle/>
          <a:p>
            <a:pPr marL="171450" indent="-171450">
              <a:spcAft>
                <a:spcPts val="600"/>
              </a:spcAft>
              <a:buFont typeface="Arial" panose="020B0604020202020204" pitchFamily="34" charset="0"/>
              <a:buChar char="•"/>
            </a:pPr>
            <a:r>
              <a:rPr lang="it-IT" sz="1200" b="1" i="1" dirty="0">
                <a:solidFill>
                  <a:prstClr val="white"/>
                </a:solidFill>
                <a:highlight>
                  <a:srgbClr val="008341"/>
                </a:highlight>
                <a:latin typeface="Montserrat" panose="00000500000000000000" pitchFamily="2" charset="0"/>
              </a:rPr>
              <a:t>Avvio procedura</a:t>
            </a:r>
            <a:endParaRPr lang="it-IT" sz="1200" dirty="0">
              <a:solidFill>
                <a:schemeClr val="tx1"/>
              </a:solidFill>
              <a:latin typeface="Montserrat" panose="00000500000000000000" pitchFamily="2" charset="0"/>
            </a:endParaRPr>
          </a:p>
          <a:p>
            <a:pPr marL="171450" indent="-171450">
              <a:spcAft>
                <a:spcPts val="600"/>
              </a:spcAft>
              <a:buFont typeface="Arial" panose="020B0604020202020204" pitchFamily="34" charset="0"/>
              <a:buChar char="•"/>
            </a:pPr>
            <a:r>
              <a:rPr lang="it-IT" sz="1200" dirty="0">
                <a:solidFill>
                  <a:schemeClr val="tx1"/>
                </a:solidFill>
                <a:latin typeface="Montserrat" panose="00000500000000000000" pitchFamily="2" charset="0"/>
              </a:rPr>
              <a:t>Definizione dei</a:t>
            </a:r>
            <a:r>
              <a:rPr lang="it-IT" sz="1200" b="1" dirty="0">
                <a:solidFill>
                  <a:schemeClr val="tx1"/>
                </a:solidFill>
                <a:latin typeface="Montserrat" panose="00000500000000000000" pitchFamily="2" charset="0"/>
              </a:rPr>
              <a:t> criteri per la selezione </a:t>
            </a:r>
            <a:r>
              <a:rPr lang="it-IT" sz="1200" dirty="0">
                <a:solidFill>
                  <a:schemeClr val="tx1"/>
                </a:solidFill>
                <a:latin typeface="Montserrat" panose="00000500000000000000" pitchFamily="2" charset="0"/>
              </a:rPr>
              <a:t>dei comuni lombardi dove attuare strategie di sviluppo urbano sostenibile (</a:t>
            </a:r>
            <a:r>
              <a:rPr lang="it-IT" sz="1200" b="1" dirty="0">
                <a:solidFill>
                  <a:schemeClr val="tx1"/>
                </a:solidFill>
                <a:latin typeface="Montserrat" panose="00000500000000000000" pitchFamily="2" charset="0"/>
              </a:rPr>
              <a:t>schema protocollo di intesa</a:t>
            </a:r>
            <a:r>
              <a:rPr lang="it-IT" sz="1200" dirty="0">
                <a:solidFill>
                  <a:schemeClr val="tx1"/>
                </a:solidFill>
                <a:latin typeface="Montserrat" panose="00000500000000000000" pitchFamily="2" charset="0"/>
              </a:rPr>
              <a:t>) (DGR 4151/2020) </a:t>
            </a:r>
          </a:p>
          <a:p>
            <a:pPr marL="171450" indent="-171450">
              <a:buFont typeface="Arial" panose="020B0604020202020204" pitchFamily="34" charset="0"/>
              <a:buChar char="•"/>
            </a:pPr>
            <a:r>
              <a:rPr lang="it-IT" sz="1200" b="1" dirty="0">
                <a:solidFill>
                  <a:schemeClr val="tx1"/>
                </a:solidFill>
                <a:latin typeface="Montserrat" panose="00000500000000000000" pitchFamily="2" charset="0"/>
              </a:rPr>
              <a:t>manifestazione di interesse </a:t>
            </a:r>
            <a:r>
              <a:rPr lang="it-IT" sz="1200" dirty="0">
                <a:solidFill>
                  <a:schemeClr val="tx1"/>
                </a:solidFill>
                <a:latin typeface="Montserrat" panose="00000500000000000000" pitchFamily="2" charset="0"/>
              </a:rPr>
              <a:t>per la selezione delle SUS (Decreto 295/2021)</a:t>
            </a:r>
          </a:p>
        </p:txBody>
      </p:sp>
      <p:sp>
        <p:nvSpPr>
          <p:cNvPr id="24" name="Rettangolo 23">
            <a:extLst>
              <a:ext uri="{FF2B5EF4-FFF2-40B4-BE49-F238E27FC236}">
                <a16:creationId xmlns:a16="http://schemas.microsoft.com/office/drawing/2014/main" id="{0A18E299-CCB6-AD58-1041-B5ACF04F4D65}"/>
              </a:ext>
            </a:extLst>
          </p:cNvPr>
          <p:cNvSpPr/>
          <p:nvPr/>
        </p:nvSpPr>
        <p:spPr>
          <a:xfrm>
            <a:off x="4025973" y="3938954"/>
            <a:ext cx="3363612" cy="2757169"/>
          </a:xfrm>
          <a:prstGeom prst="rect">
            <a:avLst/>
          </a:prstGeom>
          <a:ln>
            <a:solidFill>
              <a:srgbClr val="008341"/>
            </a:solidFill>
          </a:ln>
        </p:spPr>
        <p:style>
          <a:lnRef idx="2">
            <a:schemeClr val="accent1"/>
          </a:lnRef>
          <a:fillRef idx="1">
            <a:schemeClr val="lt1"/>
          </a:fillRef>
          <a:effectRef idx="0">
            <a:schemeClr val="accent1"/>
          </a:effectRef>
          <a:fontRef idx="minor">
            <a:schemeClr val="dk1"/>
          </a:fontRef>
        </p:style>
        <p:txBody>
          <a:bodyPr rtlCol="0" anchor="ctr"/>
          <a:lstStyle/>
          <a:p>
            <a:pPr marL="171450" indent="-171450">
              <a:spcAft>
                <a:spcPts val="600"/>
              </a:spcAft>
              <a:buFont typeface="Arial" panose="020B0604020202020204" pitchFamily="34" charset="0"/>
              <a:buChar char="•"/>
            </a:pPr>
            <a:r>
              <a:rPr kumimoji="0" lang="it-IT" sz="1200" b="1" i="1" u="none" strike="noStrike" kern="1200" cap="none" spc="0" normalizeH="0" baseline="0" noProof="0" dirty="0">
                <a:ln>
                  <a:noFill/>
                </a:ln>
                <a:solidFill>
                  <a:prstClr val="white"/>
                </a:solidFill>
                <a:effectLst/>
                <a:highlight>
                  <a:srgbClr val="008341"/>
                </a:highlight>
                <a:uLnTx/>
                <a:uFillTx/>
                <a:latin typeface="Montserrat" panose="00000500000000000000" pitchFamily="2" charset="0"/>
                <a:ea typeface="+mn-ea"/>
                <a:cs typeface="+mn-cs"/>
              </a:rPr>
              <a:t>Accordo di collaborazione con Politecnico di Milano</a:t>
            </a:r>
          </a:p>
          <a:p>
            <a:pPr marL="171450" indent="-171450">
              <a:spcAft>
                <a:spcPts val="600"/>
              </a:spcAft>
              <a:buFont typeface="Arial" panose="020B0604020202020204" pitchFamily="34" charset="0"/>
              <a:buChar char="•"/>
            </a:pPr>
            <a:r>
              <a:rPr lang="it-IT" sz="1200" dirty="0">
                <a:solidFill>
                  <a:prstClr val="black"/>
                </a:solidFill>
                <a:latin typeface="Montserrat" panose="00000500000000000000" pitchFamily="2" charset="0"/>
              </a:rPr>
              <a:t>Approvazione schema di Accordo  tra </a:t>
            </a:r>
            <a:r>
              <a:rPr lang="it-IT" sz="1200" dirty="0" err="1">
                <a:solidFill>
                  <a:prstClr val="black"/>
                </a:solidFill>
                <a:latin typeface="Montserrat" panose="00000500000000000000" pitchFamily="2" charset="0"/>
              </a:rPr>
              <a:t>DAStU</a:t>
            </a:r>
            <a:r>
              <a:rPr lang="it-IT" sz="1200" dirty="0">
                <a:solidFill>
                  <a:prstClr val="black"/>
                </a:solidFill>
                <a:latin typeface="Montserrat" panose="00000500000000000000" pitchFamily="2" charset="0"/>
              </a:rPr>
              <a:t> e RL - progetto «La politica di sviluppo urbano nel ciclo di programmazione 2021-2027: oltre la fragilità territoriale» (DGR 3707/2020)</a:t>
            </a:r>
          </a:p>
          <a:p>
            <a:pPr marL="357188" indent="-171450">
              <a:spcAft>
                <a:spcPts val="600"/>
              </a:spcAft>
              <a:buFont typeface="Montserrat" panose="00000500000000000000" pitchFamily="2" charset="0"/>
              <a:buChar char="−"/>
            </a:pPr>
            <a:r>
              <a:rPr lang="it-IT" sz="1200" i="1" dirty="0">
                <a:solidFill>
                  <a:prstClr val="black"/>
                </a:solidFill>
                <a:latin typeface="Montserrat" panose="00000500000000000000" pitchFamily="2" charset="0"/>
              </a:rPr>
              <a:t>Workshop programmazione SUS</a:t>
            </a:r>
          </a:p>
          <a:p>
            <a:pPr marL="357188" indent="-171450">
              <a:spcAft>
                <a:spcPts val="600"/>
              </a:spcAft>
              <a:buFont typeface="Montserrat" panose="00000500000000000000" pitchFamily="2" charset="0"/>
              <a:buChar char="−"/>
            </a:pPr>
            <a:r>
              <a:rPr kumimoji="0" lang="it-IT" sz="1200" b="0" i="1" u="none" strike="noStrike" kern="1200" cap="none" spc="0" normalizeH="0" baseline="0" noProof="0" dirty="0">
                <a:ln>
                  <a:noFill/>
                </a:ln>
                <a:solidFill>
                  <a:prstClr val="black"/>
                </a:solidFill>
                <a:effectLst/>
                <a:uLnTx/>
                <a:uFillTx/>
                <a:latin typeface="Montserrat" panose="00000500000000000000" pitchFamily="2" charset="0"/>
                <a:ea typeface="+mn-ea"/>
                <a:cs typeface="+mn-cs"/>
              </a:rPr>
              <a:t>Laboratori di progettazione SUS</a:t>
            </a:r>
          </a:p>
          <a:p>
            <a:pPr marL="171450" indent="-171450">
              <a:spcAft>
                <a:spcPts val="600"/>
              </a:spcAft>
              <a:buFont typeface="Arial" panose="020B0604020202020204" pitchFamily="34" charset="0"/>
              <a:buChar char="•"/>
            </a:pPr>
            <a:r>
              <a:rPr lang="it-IT" sz="1200" dirty="0">
                <a:solidFill>
                  <a:prstClr val="black"/>
                </a:solidFill>
                <a:latin typeface="Montserrat" panose="00000500000000000000" pitchFamily="2" charset="0"/>
              </a:rPr>
              <a:t>Integrazione accordo (DGR 5044/2021): </a:t>
            </a:r>
          </a:p>
          <a:p>
            <a:pPr marL="357188" indent="-171450">
              <a:spcAft>
                <a:spcPts val="600"/>
              </a:spcAft>
              <a:buFont typeface="Montserrat" panose="00000500000000000000" pitchFamily="2" charset="0"/>
              <a:buChar char="−"/>
            </a:pPr>
            <a:r>
              <a:rPr lang="it-IT" sz="1200" i="1" dirty="0">
                <a:solidFill>
                  <a:schemeClr val="tx1"/>
                </a:solidFill>
                <a:latin typeface="Montserrat" panose="00000500000000000000" pitchFamily="2" charset="0"/>
              </a:rPr>
              <a:t>Seminari </a:t>
            </a:r>
            <a:r>
              <a:rPr lang="it-IT" sz="1200" i="1" dirty="0">
                <a:solidFill>
                  <a:prstClr val="black"/>
                </a:solidFill>
                <a:latin typeface="Montserrat" panose="00000500000000000000" pitchFamily="2" charset="0"/>
              </a:rPr>
              <a:t>tematici di supporto alla coprogettazione</a:t>
            </a:r>
            <a:endParaRPr kumimoji="0" lang="it-IT" sz="1200" b="0" i="1" u="none" strike="noStrike" kern="1200" cap="none" spc="0" normalizeH="0" baseline="0" noProof="0" dirty="0">
              <a:ln>
                <a:noFill/>
              </a:ln>
              <a:solidFill>
                <a:prstClr val="black"/>
              </a:solidFill>
              <a:effectLst/>
              <a:uLnTx/>
              <a:uFillTx/>
              <a:latin typeface="Montserrat" panose="00000500000000000000" pitchFamily="2" charset="0"/>
              <a:ea typeface="+mn-ea"/>
              <a:cs typeface="+mn-cs"/>
            </a:endParaRPr>
          </a:p>
        </p:txBody>
      </p:sp>
      <p:sp>
        <p:nvSpPr>
          <p:cNvPr id="25" name="Rettangolo con angoli arrotondati 24">
            <a:extLst>
              <a:ext uri="{FF2B5EF4-FFF2-40B4-BE49-F238E27FC236}">
                <a16:creationId xmlns:a16="http://schemas.microsoft.com/office/drawing/2014/main" id="{4253B51F-444A-7DF8-4F0F-87F8A84A3DF6}"/>
              </a:ext>
            </a:extLst>
          </p:cNvPr>
          <p:cNvSpPr/>
          <p:nvPr/>
        </p:nvSpPr>
        <p:spPr>
          <a:xfrm>
            <a:off x="4473388" y="1634231"/>
            <a:ext cx="2635617" cy="1146493"/>
          </a:xfrm>
          <a:prstGeom prst="roundRect">
            <a:avLst/>
          </a:prstGeom>
          <a:solidFill>
            <a:srgbClr val="00834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it-IT" dirty="0">
                <a:latin typeface="Century Gothic" panose="020B0502020202020204" pitchFamily="34" charset="0"/>
              </a:rPr>
              <a:t>Accompagnamento nella costruzione Strategie preliminari </a:t>
            </a:r>
          </a:p>
        </p:txBody>
      </p:sp>
      <p:sp>
        <p:nvSpPr>
          <p:cNvPr id="40" name="Rettangolo con angoli arrotondati 39">
            <a:extLst>
              <a:ext uri="{FF2B5EF4-FFF2-40B4-BE49-F238E27FC236}">
                <a16:creationId xmlns:a16="http://schemas.microsoft.com/office/drawing/2014/main" id="{BB441B72-3191-0DE2-0AE7-11B5C13D9204}"/>
              </a:ext>
            </a:extLst>
          </p:cNvPr>
          <p:cNvSpPr/>
          <p:nvPr/>
        </p:nvSpPr>
        <p:spPr>
          <a:xfrm>
            <a:off x="7512256" y="1554007"/>
            <a:ext cx="3037489" cy="1487632"/>
          </a:xfrm>
          <a:prstGeom prst="roundRect">
            <a:avLst/>
          </a:prstGeom>
          <a:solidFill>
            <a:srgbClr val="00834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it-IT" dirty="0">
                <a:latin typeface="Century Gothic" panose="020B0502020202020204" pitchFamily="34" charset="0"/>
              </a:rPr>
              <a:t>Presentazione delle </a:t>
            </a:r>
            <a:r>
              <a:rPr lang="it-IT" b="1" dirty="0">
                <a:latin typeface="Century Gothic" panose="020B0502020202020204" pitchFamily="34" charset="0"/>
              </a:rPr>
              <a:t>STRATEGIE PRELIMINARI </a:t>
            </a:r>
            <a:r>
              <a:rPr lang="it-IT" dirty="0">
                <a:latin typeface="Century Gothic" panose="020B0502020202020204" pitchFamily="34" charset="0"/>
              </a:rPr>
              <a:t>da parte dei Comuni candidati su SI</a:t>
            </a:r>
          </a:p>
        </p:txBody>
      </p:sp>
      <p:cxnSp>
        <p:nvCxnSpPr>
          <p:cNvPr id="41" name="Connettore 2 40">
            <a:extLst>
              <a:ext uri="{FF2B5EF4-FFF2-40B4-BE49-F238E27FC236}">
                <a16:creationId xmlns:a16="http://schemas.microsoft.com/office/drawing/2014/main" id="{91CBCAE1-8359-9BCF-6C1A-18C6B670C41A}"/>
              </a:ext>
            </a:extLst>
          </p:cNvPr>
          <p:cNvCxnSpPr>
            <a:cxnSpLocks/>
          </p:cNvCxnSpPr>
          <p:nvPr/>
        </p:nvCxnSpPr>
        <p:spPr>
          <a:xfrm>
            <a:off x="5786089" y="2899151"/>
            <a:ext cx="0" cy="980447"/>
          </a:xfrm>
          <a:prstGeom prst="straightConnector1">
            <a:avLst/>
          </a:prstGeom>
          <a:ln w="50800">
            <a:solidFill>
              <a:schemeClr val="accent5">
                <a:lumMod val="60000"/>
                <a:lumOff val="40000"/>
              </a:schemeClr>
            </a:solidFill>
            <a:tailEnd type="triangle"/>
          </a:ln>
        </p:spPr>
        <p:style>
          <a:lnRef idx="2">
            <a:schemeClr val="accent1"/>
          </a:lnRef>
          <a:fillRef idx="0">
            <a:schemeClr val="accent1"/>
          </a:fillRef>
          <a:effectRef idx="1">
            <a:schemeClr val="accent1"/>
          </a:effectRef>
          <a:fontRef idx="minor">
            <a:schemeClr val="tx1"/>
          </a:fontRef>
        </p:style>
      </p:cxnSp>
      <p:pic>
        <p:nvPicPr>
          <p:cNvPr id="42" name="Immagine 41">
            <a:extLst>
              <a:ext uri="{FF2B5EF4-FFF2-40B4-BE49-F238E27FC236}">
                <a16:creationId xmlns:a16="http://schemas.microsoft.com/office/drawing/2014/main" id="{B094BA23-7B86-B332-455D-9AF88A2C8DFA}"/>
              </a:ext>
            </a:extLst>
          </p:cNvPr>
          <p:cNvPicPr>
            <a:picLocks noChangeAspect="1"/>
          </p:cNvPicPr>
          <p:nvPr/>
        </p:nvPicPr>
        <p:blipFill>
          <a:blip r:embed="rId3"/>
          <a:stretch>
            <a:fillRect/>
          </a:stretch>
        </p:blipFill>
        <p:spPr>
          <a:xfrm>
            <a:off x="7731872" y="4009650"/>
            <a:ext cx="3032234" cy="2658086"/>
          </a:xfrm>
          <a:prstGeom prst="rect">
            <a:avLst/>
          </a:prstGeom>
          <a:ln w="28575">
            <a:solidFill>
              <a:srgbClr val="12994A"/>
            </a:solidFill>
          </a:ln>
        </p:spPr>
      </p:pic>
      <p:sp>
        <p:nvSpPr>
          <p:cNvPr id="28" name="CasellaDiTesto 27">
            <a:extLst>
              <a:ext uri="{FF2B5EF4-FFF2-40B4-BE49-F238E27FC236}">
                <a16:creationId xmlns:a16="http://schemas.microsoft.com/office/drawing/2014/main" id="{B254AB1E-8652-4A52-D951-547B3C98DCBA}"/>
              </a:ext>
            </a:extLst>
          </p:cNvPr>
          <p:cNvSpPr txBox="1"/>
          <p:nvPr/>
        </p:nvSpPr>
        <p:spPr>
          <a:xfrm>
            <a:off x="780727" y="3034907"/>
            <a:ext cx="1096619" cy="369331"/>
          </a:xfrm>
          <a:prstGeom prst="rect">
            <a:avLst/>
          </a:prstGeom>
          <a:noFill/>
        </p:spPr>
        <p:txBody>
          <a:bodyPr wrap="square" rtlCol="0">
            <a:spAutoFit/>
          </a:bodyPr>
          <a:lstStyle/>
          <a:p>
            <a:r>
              <a:rPr lang="it-IT" b="1" dirty="0">
                <a:solidFill>
                  <a:schemeClr val="bg1"/>
                </a:solidFill>
                <a:latin typeface="Century Gothic" panose="020B0502020202020204" pitchFamily="34" charset="0"/>
              </a:rPr>
              <a:t>2020</a:t>
            </a:r>
          </a:p>
        </p:txBody>
      </p:sp>
      <p:sp>
        <p:nvSpPr>
          <p:cNvPr id="34" name="CasellaDiTesto 33">
            <a:extLst>
              <a:ext uri="{FF2B5EF4-FFF2-40B4-BE49-F238E27FC236}">
                <a16:creationId xmlns:a16="http://schemas.microsoft.com/office/drawing/2014/main" id="{0B03F964-3B94-4E83-80A2-20B74E8D71AD}"/>
              </a:ext>
            </a:extLst>
          </p:cNvPr>
          <p:cNvSpPr txBox="1"/>
          <p:nvPr/>
        </p:nvSpPr>
        <p:spPr>
          <a:xfrm>
            <a:off x="10400070" y="3033643"/>
            <a:ext cx="1096619" cy="369331"/>
          </a:xfrm>
          <a:prstGeom prst="rect">
            <a:avLst/>
          </a:prstGeom>
          <a:noFill/>
        </p:spPr>
        <p:txBody>
          <a:bodyPr wrap="square" rtlCol="0">
            <a:spAutoFit/>
          </a:bodyPr>
          <a:lstStyle/>
          <a:p>
            <a:r>
              <a:rPr lang="it-IT" b="1" dirty="0">
                <a:solidFill>
                  <a:schemeClr val="bg1"/>
                </a:solidFill>
                <a:latin typeface="Century Gothic" panose="020B0502020202020204" pitchFamily="34" charset="0"/>
              </a:rPr>
              <a:t>2021</a:t>
            </a:r>
          </a:p>
        </p:txBody>
      </p:sp>
      <p:cxnSp>
        <p:nvCxnSpPr>
          <p:cNvPr id="22" name="Connettore 2 21">
            <a:extLst>
              <a:ext uri="{FF2B5EF4-FFF2-40B4-BE49-F238E27FC236}">
                <a16:creationId xmlns:a16="http://schemas.microsoft.com/office/drawing/2014/main" id="{657A9046-542E-4284-BD61-75F263E2B49A}"/>
              </a:ext>
            </a:extLst>
          </p:cNvPr>
          <p:cNvCxnSpPr>
            <a:cxnSpLocks/>
          </p:cNvCxnSpPr>
          <p:nvPr/>
        </p:nvCxnSpPr>
        <p:spPr>
          <a:xfrm>
            <a:off x="9107200" y="3133725"/>
            <a:ext cx="0" cy="805229"/>
          </a:xfrm>
          <a:prstGeom prst="straightConnector1">
            <a:avLst/>
          </a:prstGeom>
          <a:ln w="50800">
            <a:solidFill>
              <a:schemeClr val="accent5">
                <a:lumMod val="60000"/>
                <a:lumOff val="40000"/>
              </a:schemeClr>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628692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a:extLst>
              <a:ext uri="{FF2B5EF4-FFF2-40B4-BE49-F238E27FC236}">
                <a16:creationId xmlns:a16="http://schemas.microsoft.com/office/drawing/2014/main" id="{C1A2D928-3BB7-4475-AD8A-71275ACF7BEB}"/>
              </a:ext>
            </a:extLst>
          </p:cNvPr>
          <p:cNvSpPr txBox="1"/>
          <p:nvPr/>
        </p:nvSpPr>
        <p:spPr>
          <a:xfrm>
            <a:off x="9982201" y="6581003"/>
            <a:ext cx="581891" cy="276999"/>
          </a:xfrm>
          <a:prstGeom prst="rect">
            <a:avLst/>
          </a:prstGeom>
          <a:noFill/>
        </p:spPr>
        <p:txBody>
          <a:bodyPr wrap="square" rtlCol="0">
            <a:spAutoFit/>
          </a:bodyPr>
          <a:lstStyle/>
          <a:p>
            <a:r>
              <a:rPr lang="it-IT" sz="1200" b="1" dirty="0">
                <a:solidFill>
                  <a:schemeClr val="bg1"/>
                </a:solidFill>
                <a:latin typeface="Helvetica" panose="020B0604020202020204" pitchFamily="34" charset="0"/>
                <a:cs typeface="Helvetica" panose="020B0604020202020204" pitchFamily="34" charset="0"/>
              </a:rPr>
              <a:t>17</a:t>
            </a:r>
          </a:p>
        </p:txBody>
      </p:sp>
      <p:sp>
        <p:nvSpPr>
          <p:cNvPr id="7" name="Slide Number Placeholder 2">
            <a:extLst>
              <a:ext uri="{FF2B5EF4-FFF2-40B4-BE49-F238E27FC236}">
                <a16:creationId xmlns:a16="http://schemas.microsoft.com/office/drawing/2014/main" id="{BBABD73E-734C-4AEB-BAEA-397F231CAD2A}"/>
              </a:ext>
            </a:extLst>
          </p:cNvPr>
          <p:cNvSpPr>
            <a:spLocks noGrp="1"/>
          </p:cNvSpPr>
          <p:nvPr>
            <p:ph type="sldNum" sz="quarter" idx="12"/>
          </p:nvPr>
        </p:nvSpPr>
        <p:spPr>
          <a:xfrm>
            <a:off x="8737600" y="6356351"/>
            <a:ext cx="2844800" cy="365125"/>
          </a:xfrm>
        </p:spPr>
        <p:txBody>
          <a:bodyPr/>
          <a:lstStyle/>
          <a:p>
            <a:fld id="{49BB6CCB-ABA9-DF47-8B77-5ED46CF7886A}" type="slidenum">
              <a:rPr lang="it-IT" b="1" smtClean="0">
                <a:solidFill>
                  <a:srgbClr val="008341"/>
                </a:solidFill>
                <a:latin typeface="Montserrat" pitchFamily="2" charset="77"/>
                <a:ea typeface="Roboto" panose="02000000000000000000" pitchFamily="2" charset="0"/>
              </a:rPr>
              <a:t>30</a:t>
            </a:fld>
            <a:endParaRPr lang="it-IT" b="1" dirty="0">
              <a:solidFill>
                <a:srgbClr val="008341"/>
              </a:solidFill>
              <a:latin typeface="Montserrat" pitchFamily="2" charset="77"/>
              <a:ea typeface="Roboto" panose="02000000000000000000" pitchFamily="2" charset="0"/>
            </a:endParaRPr>
          </a:p>
        </p:txBody>
      </p:sp>
      <p:sp>
        <p:nvSpPr>
          <p:cNvPr id="3" name="Rettangolo 2">
            <a:extLst>
              <a:ext uri="{FF2B5EF4-FFF2-40B4-BE49-F238E27FC236}">
                <a16:creationId xmlns:a16="http://schemas.microsoft.com/office/drawing/2014/main" id="{B4528032-CB20-44E7-AB27-CCB6A13B2795}"/>
              </a:ext>
            </a:extLst>
          </p:cNvPr>
          <p:cNvSpPr/>
          <p:nvPr/>
        </p:nvSpPr>
        <p:spPr>
          <a:xfrm>
            <a:off x="833121" y="1029679"/>
            <a:ext cx="10415904" cy="5242461"/>
          </a:xfrm>
          <a:prstGeom prst="rect">
            <a:avLst/>
          </a:prstGeom>
        </p:spPr>
        <p:txBody>
          <a:bodyPr wrap="square">
            <a:spAutoFit/>
          </a:bodyPr>
          <a:lstStyle/>
          <a:p>
            <a:pPr>
              <a:lnSpc>
                <a:spcPct val="125000"/>
              </a:lnSpc>
              <a:spcAft>
                <a:spcPts val="800"/>
              </a:spcAft>
            </a:pPr>
            <a:r>
              <a:rPr lang="it-IT" sz="1600" b="1" dirty="0">
                <a:latin typeface="Century Gothic" panose="020B0502020202020204" pitchFamily="34" charset="0"/>
                <a:ea typeface="Times New Roman" panose="02020603050405020304" pitchFamily="18" charset="0"/>
                <a:cs typeface="Calibri Light" panose="020F0302020204030204" pitchFamily="34" charset="0"/>
              </a:rPr>
              <a:t>5. Interventi di potenziamento delle dotazioni naturali degli spazi pubblici</a:t>
            </a:r>
            <a:endParaRPr lang="it-IT" sz="1200" b="1" dirty="0">
              <a:latin typeface="Century Gothic" panose="020B0502020202020204" pitchFamily="34" charset="0"/>
              <a:ea typeface="Times New Roman" panose="02020603050405020304" pitchFamily="18" charset="0"/>
              <a:cs typeface="Calibri Light" panose="020F0302020204030204" pitchFamily="34" charset="0"/>
            </a:endParaRPr>
          </a:p>
          <a:p>
            <a:pPr algn="just"/>
            <a:r>
              <a:rPr lang="it-IT" sz="1400" dirty="0">
                <a:latin typeface="Montserrat" panose="00000500000000000000"/>
                <a:ea typeface="Times New Roman" panose="02020603050405020304" pitchFamily="18" charset="0"/>
                <a:cs typeface="Calibri" panose="020F0502020204030204" pitchFamily="34" charset="0"/>
              </a:rPr>
              <a:t>Si definiscono “interventi di potenziamento delle dotazioni naturali degli spazi pubblici” tutti gli interventi di manutenzione non ordinaria, riqualificazione degli spazi verdi esistenti o di incremento delle superfici a verde la cui finalità sia quella di garantire un miglioramento funzionale e qualitativo dello spazio pubblico, con particolare riguardo alla riqualificazione e alla valorizzazione del verde, alla sostenibilità ambientale e alla valorizzazione del paesaggio, all’incremento della biodiversità. Tali spazi possono includere piccole zone umide e costruzioni a servizio o di piccola entità funzionali alla fruizione dello spazio, quali, ad esempio, serre, gazebi, edifici per deposito attrezzi, servizi igienici ecc.. Si evidenzia che interventi a fini forestali potrebbero rilevare secondo gli orientamenti in tema di aiuti di Stato in ambito agricolo/forestale</a:t>
            </a:r>
          </a:p>
          <a:p>
            <a:pPr algn="just"/>
            <a:endParaRPr lang="it-IT" sz="1400" dirty="0">
              <a:latin typeface="Montserrat" panose="00000500000000000000"/>
              <a:ea typeface="Times New Roman" panose="02020603050405020304" pitchFamily="18" charset="0"/>
              <a:cs typeface="Calibri" panose="020F0502020204030204" pitchFamily="34" charset="0"/>
            </a:endParaRPr>
          </a:p>
          <a:p>
            <a:pPr algn="just"/>
            <a:r>
              <a:rPr lang="it-IT" sz="1400" dirty="0">
                <a:latin typeface="Montserrat" panose="00000500000000000000"/>
                <a:ea typeface="Times New Roman" panose="02020603050405020304" pitchFamily="18" charset="0"/>
                <a:cs typeface="Calibri" panose="020F0502020204030204" pitchFamily="34" charset="0"/>
              </a:rPr>
              <a:t>Tali interventi possono includere contestuali e specifici “interventi di riqualificazione degli spazi aperti”, come descritti al punto precedente, che siano funzionali al conseguimento dell’obiettivo della tipologia di azione preponderante e/o di entità minore. In tal caso, dovranno altresì essere rispettati i criteri specifici riferiti alla categoria n. 4 e dovrà essere presentata la documentazione a corredo ivi indicata. </a:t>
            </a:r>
          </a:p>
          <a:p>
            <a:pPr algn="just"/>
            <a:r>
              <a:rPr lang="it-IT" sz="1400" dirty="0">
                <a:latin typeface="Montserrat" panose="00000500000000000000"/>
                <a:ea typeface="Times New Roman" panose="02020603050405020304" pitchFamily="18" charset="0"/>
                <a:cs typeface="Calibri" panose="020F0502020204030204" pitchFamily="34" charset="0"/>
              </a:rPr>
              <a:t>Gli interventi devono presentare le seguenti caratteristiche:</a:t>
            </a:r>
          </a:p>
          <a:p>
            <a:pPr marL="285750" indent="-285750" algn="just">
              <a:buFont typeface="Arial" panose="020B0604020202020204" pitchFamily="34" charset="0"/>
              <a:buChar char="•"/>
            </a:pPr>
            <a:r>
              <a:rPr lang="it-IT" sz="1400" dirty="0">
                <a:latin typeface="Montserrat" panose="00000500000000000000"/>
                <a:ea typeface="Times New Roman" panose="02020603050405020304" pitchFamily="18" charset="0"/>
                <a:cs typeface="Calibri" panose="020F0502020204030204" pitchFamily="34" charset="0"/>
              </a:rPr>
              <a:t>essere realizzati in conformità al Regolamento regionale 5/2007 (Norme Forestali Regionali): le specie arboree e arbustive autoctone utilizzabili, sono quelle individuate dal citato regolamento e integrate con alcune specie dalla </a:t>
            </a:r>
            <a:r>
              <a:rPr lang="it-IT" sz="1400" dirty="0" err="1">
                <a:latin typeface="Montserrat" panose="00000500000000000000"/>
                <a:ea typeface="Times New Roman" panose="02020603050405020304" pitchFamily="18" charset="0"/>
                <a:cs typeface="Calibri" panose="020F0502020204030204" pitchFamily="34" charset="0"/>
              </a:rPr>
              <a:t>d.g.r</a:t>
            </a:r>
            <a:r>
              <a:rPr lang="it-IT" sz="1400" dirty="0">
                <a:latin typeface="Montserrat" panose="00000500000000000000"/>
                <a:ea typeface="Times New Roman" panose="02020603050405020304" pitchFamily="18" charset="0"/>
                <a:cs typeface="Calibri" panose="020F0502020204030204" pitchFamily="34" charset="0"/>
              </a:rPr>
              <a:t>. 1 luglio 1997 n. VI/29567 “Direttiva sull’impiego dei materiali vegetali vivi negli interventi di ingegneria naturalistica in Lombardia”. I Piani di Indirizzo Forestali (PIF), in forza del sopra richiamato regolamento, hanno la facoltà di modificare l'elenco delle specie arboree utilizzabili localmente e dei sesti di impianto, ai quali pertanto si deve fare riferimento per la redazione dei progetti. Per le specie vegetali soggette all’applicazione del </a:t>
            </a:r>
            <a:r>
              <a:rPr lang="it-IT" sz="1400" dirty="0" err="1">
                <a:latin typeface="Montserrat" panose="00000500000000000000"/>
                <a:ea typeface="Times New Roman" panose="02020603050405020304" pitchFamily="18" charset="0"/>
                <a:cs typeface="Calibri" panose="020F0502020204030204" pitchFamily="34" charset="0"/>
              </a:rPr>
              <a:t>D.lgs</a:t>
            </a:r>
            <a:r>
              <a:rPr lang="it-IT" sz="1400" dirty="0">
                <a:latin typeface="Montserrat" panose="00000500000000000000"/>
                <a:ea typeface="Times New Roman" panose="02020603050405020304" pitchFamily="18" charset="0"/>
                <a:cs typeface="Calibri" panose="020F0502020204030204" pitchFamily="34" charset="0"/>
              </a:rPr>
              <a:t> 10/11/2003 n. 386, in fase di rendicontazione dovrà essere fornita copia conforme del cartellino previsto dai commi 4 e 5 dell’art. 8 del citato </a:t>
            </a:r>
            <a:r>
              <a:rPr lang="it-IT" sz="1400" dirty="0" err="1">
                <a:latin typeface="Montserrat" panose="00000500000000000000"/>
                <a:ea typeface="Times New Roman" panose="02020603050405020304" pitchFamily="18" charset="0"/>
                <a:cs typeface="Calibri" panose="020F0502020204030204" pitchFamily="34" charset="0"/>
              </a:rPr>
              <a:t>D.lgs</a:t>
            </a:r>
            <a:r>
              <a:rPr lang="it-IT" sz="1400" dirty="0">
                <a:latin typeface="Montserrat" panose="00000500000000000000"/>
                <a:ea typeface="Times New Roman" panose="02020603050405020304" pitchFamily="18" charset="0"/>
                <a:cs typeface="Calibri" panose="020F0502020204030204" pitchFamily="34" charset="0"/>
              </a:rPr>
              <a:t>;</a:t>
            </a:r>
          </a:p>
        </p:txBody>
      </p:sp>
      <p:sp>
        <p:nvSpPr>
          <p:cNvPr id="2" name="Titolo 1">
            <a:extLst>
              <a:ext uri="{FF2B5EF4-FFF2-40B4-BE49-F238E27FC236}">
                <a16:creationId xmlns:a16="http://schemas.microsoft.com/office/drawing/2014/main" id="{C255FF5C-FD49-35AC-B04E-A1EB81928738}"/>
              </a:ext>
            </a:extLst>
          </p:cNvPr>
          <p:cNvSpPr txBox="1">
            <a:spLocks/>
          </p:cNvSpPr>
          <p:nvPr/>
        </p:nvSpPr>
        <p:spPr>
          <a:xfrm>
            <a:off x="833121" y="196153"/>
            <a:ext cx="9560559" cy="660503"/>
          </a:xfrm>
          <a:prstGeom prst="rect">
            <a:avLst/>
          </a:prstGeom>
          <a:solidFill>
            <a:srgbClr val="00B050"/>
          </a:solidFill>
        </p:spPr>
        <p:txBody>
          <a:bodyPr vert="horz" lIns="121920" tIns="60960" rIns="121920" bIns="6096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609585">
              <a:defRPr/>
            </a:pPr>
            <a:r>
              <a:rPr lang="it-IT" sz="2400" b="1" dirty="0">
                <a:solidFill>
                  <a:schemeClr val="bg1"/>
                </a:solidFill>
                <a:latin typeface="Montserrat" pitchFamily="2" charset="77"/>
                <a:ea typeface="Roboto" panose="02000000000000000000" pitchFamily="2" charset="0"/>
              </a:rPr>
              <a:t>Le macrocategorie di operazioni FESR (work in progress)</a:t>
            </a:r>
          </a:p>
        </p:txBody>
      </p:sp>
    </p:spTree>
    <p:extLst>
      <p:ext uri="{BB962C8B-B14F-4D97-AF65-F5344CB8AC3E}">
        <p14:creationId xmlns:p14="http://schemas.microsoft.com/office/powerpoint/2010/main" val="15009948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a:extLst>
              <a:ext uri="{FF2B5EF4-FFF2-40B4-BE49-F238E27FC236}">
                <a16:creationId xmlns:a16="http://schemas.microsoft.com/office/drawing/2014/main" id="{C1A2D928-3BB7-4475-AD8A-71275ACF7BEB}"/>
              </a:ext>
            </a:extLst>
          </p:cNvPr>
          <p:cNvSpPr txBox="1"/>
          <p:nvPr/>
        </p:nvSpPr>
        <p:spPr>
          <a:xfrm>
            <a:off x="9982201" y="6581003"/>
            <a:ext cx="581891" cy="276999"/>
          </a:xfrm>
          <a:prstGeom prst="rect">
            <a:avLst/>
          </a:prstGeom>
          <a:noFill/>
        </p:spPr>
        <p:txBody>
          <a:bodyPr wrap="square" rtlCol="0">
            <a:spAutoFit/>
          </a:bodyPr>
          <a:lstStyle/>
          <a:p>
            <a:r>
              <a:rPr lang="it-IT" sz="1200" b="1" dirty="0">
                <a:solidFill>
                  <a:schemeClr val="bg1"/>
                </a:solidFill>
                <a:latin typeface="Helvetica" panose="020B0604020202020204" pitchFamily="34" charset="0"/>
                <a:cs typeface="Helvetica" panose="020B0604020202020204" pitchFamily="34" charset="0"/>
              </a:rPr>
              <a:t>17</a:t>
            </a:r>
          </a:p>
        </p:txBody>
      </p:sp>
      <p:sp>
        <p:nvSpPr>
          <p:cNvPr id="7" name="Slide Number Placeholder 2">
            <a:extLst>
              <a:ext uri="{FF2B5EF4-FFF2-40B4-BE49-F238E27FC236}">
                <a16:creationId xmlns:a16="http://schemas.microsoft.com/office/drawing/2014/main" id="{BBABD73E-734C-4AEB-BAEA-397F231CAD2A}"/>
              </a:ext>
            </a:extLst>
          </p:cNvPr>
          <p:cNvSpPr>
            <a:spLocks noGrp="1"/>
          </p:cNvSpPr>
          <p:nvPr>
            <p:ph type="sldNum" sz="quarter" idx="12"/>
          </p:nvPr>
        </p:nvSpPr>
        <p:spPr>
          <a:xfrm>
            <a:off x="8737600" y="6356351"/>
            <a:ext cx="2844800" cy="365125"/>
          </a:xfrm>
        </p:spPr>
        <p:txBody>
          <a:bodyPr/>
          <a:lstStyle/>
          <a:p>
            <a:fld id="{49BB6CCB-ABA9-DF47-8B77-5ED46CF7886A}" type="slidenum">
              <a:rPr lang="it-IT" b="1" smtClean="0">
                <a:solidFill>
                  <a:srgbClr val="008341"/>
                </a:solidFill>
                <a:latin typeface="Montserrat" pitchFamily="2" charset="77"/>
                <a:ea typeface="Roboto" panose="02000000000000000000" pitchFamily="2" charset="0"/>
              </a:rPr>
              <a:t>31</a:t>
            </a:fld>
            <a:endParaRPr lang="it-IT" b="1" dirty="0">
              <a:solidFill>
                <a:srgbClr val="008341"/>
              </a:solidFill>
              <a:latin typeface="Montserrat" pitchFamily="2" charset="77"/>
              <a:ea typeface="Roboto" panose="02000000000000000000" pitchFamily="2" charset="0"/>
            </a:endParaRPr>
          </a:p>
        </p:txBody>
      </p:sp>
      <p:sp>
        <p:nvSpPr>
          <p:cNvPr id="3" name="Rettangolo 2">
            <a:extLst>
              <a:ext uri="{FF2B5EF4-FFF2-40B4-BE49-F238E27FC236}">
                <a16:creationId xmlns:a16="http://schemas.microsoft.com/office/drawing/2014/main" id="{B4528032-CB20-44E7-AB27-CCB6A13B2795}"/>
              </a:ext>
            </a:extLst>
          </p:cNvPr>
          <p:cNvSpPr/>
          <p:nvPr/>
        </p:nvSpPr>
        <p:spPr>
          <a:xfrm>
            <a:off x="833121" y="1182231"/>
            <a:ext cx="10339704" cy="2246769"/>
          </a:xfrm>
          <a:prstGeom prst="rect">
            <a:avLst/>
          </a:prstGeom>
        </p:spPr>
        <p:txBody>
          <a:bodyPr wrap="square">
            <a:spAutoFit/>
          </a:bodyPr>
          <a:lstStyle/>
          <a:p>
            <a:pPr algn="just"/>
            <a:r>
              <a:rPr lang="it-IT" sz="1400" dirty="0">
                <a:latin typeface="Montserrat" panose="00000500000000000000"/>
                <a:ea typeface="Times New Roman" panose="02020603050405020304" pitchFamily="18" charset="0"/>
                <a:cs typeface="Calibri" panose="020F0502020204030204" pitchFamily="34" charset="0"/>
              </a:rPr>
              <a:t>(segue punto 5)</a:t>
            </a:r>
          </a:p>
          <a:p>
            <a:pPr algn="just"/>
            <a:endParaRPr lang="it-IT" sz="1400" dirty="0">
              <a:latin typeface="Montserrat" panose="00000500000000000000"/>
              <a:ea typeface="Times New Roman" panose="02020603050405020304" pitchFamily="18" charset="0"/>
              <a:cs typeface="Calibri" panose="020F0502020204030204" pitchFamily="34" charset="0"/>
            </a:endParaRPr>
          </a:p>
          <a:p>
            <a:pPr marL="285750" indent="-285750" algn="just">
              <a:buFont typeface="Arial" panose="020B0604020202020204" pitchFamily="34" charset="0"/>
              <a:buChar char="•"/>
            </a:pPr>
            <a:r>
              <a:rPr lang="it-IT" sz="1400" dirty="0">
                <a:latin typeface="Montserrat" panose="00000500000000000000"/>
                <a:ea typeface="Times New Roman" panose="02020603050405020304" pitchFamily="18" charset="0"/>
                <a:cs typeface="Calibri" panose="020F0502020204030204" pitchFamily="34" charset="0"/>
              </a:rPr>
              <a:t>la scelta delle specie vegetali da utilizzare, in generale, deve altresì valutare eventuali disposizioni e divieti di ordine fitosanitario di livello locale, oltre che sopravvenute disposizioni e limiti imposti dalle competenti autorità di livello sovraregionale;</a:t>
            </a:r>
          </a:p>
          <a:p>
            <a:pPr marL="285750" indent="-285750" algn="just">
              <a:buFont typeface="Arial" panose="020B0604020202020204" pitchFamily="34" charset="0"/>
              <a:buChar char="•"/>
            </a:pPr>
            <a:r>
              <a:rPr lang="it-IT" sz="1400" dirty="0">
                <a:latin typeface="Montserrat" panose="00000500000000000000"/>
                <a:ea typeface="Times New Roman" panose="02020603050405020304" pitchFamily="18" charset="0"/>
                <a:cs typeface="Calibri" panose="020F0502020204030204" pitchFamily="34" charset="0"/>
              </a:rPr>
              <a:t>Presenza di un piano di gestione del verde che preveda almeno 5 anni di interventi necessari per garantire la riuscita/l’affrancamento degli impianti a verde/vegetali. Il beneficiario si impegna a garantire il successivo mantenimento delle opere realizzate; </a:t>
            </a:r>
          </a:p>
          <a:p>
            <a:pPr marL="285750" indent="-285750" algn="just">
              <a:buFont typeface="Arial" panose="020B0604020202020204" pitchFamily="34" charset="0"/>
              <a:buChar char="•"/>
            </a:pPr>
            <a:r>
              <a:rPr lang="it-IT" sz="1400" dirty="0">
                <a:latin typeface="Montserrat" panose="00000500000000000000"/>
                <a:ea typeface="Times New Roman" panose="02020603050405020304" pitchFamily="18" charset="0"/>
                <a:cs typeface="Calibri" panose="020F0502020204030204" pitchFamily="34" charset="0"/>
              </a:rPr>
              <a:t>i progetti che prevedono la realizzazione di nuovo bosco come definito dalla normativa regionale, devono essere redatti, per la componente di settore, da un dottore agronomo-forestale abilitato per legge.</a:t>
            </a:r>
          </a:p>
        </p:txBody>
      </p:sp>
      <p:sp>
        <p:nvSpPr>
          <p:cNvPr id="2" name="Titolo 1">
            <a:extLst>
              <a:ext uri="{FF2B5EF4-FFF2-40B4-BE49-F238E27FC236}">
                <a16:creationId xmlns:a16="http://schemas.microsoft.com/office/drawing/2014/main" id="{3F8F185D-80C2-F2ED-4CC2-161FAABA7D50}"/>
              </a:ext>
            </a:extLst>
          </p:cNvPr>
          <p:cNvSpPr txBox="1">
            <a:spLocks/>
          </p:cNvSpPr>
          <p:nvPr/>
        </p:nvSpPr>
        <p:spPr>
          <a:xfrm>
            <a:off x="833121" y="196153"/>
            <a:ext cx="9560559" cy="660503"/>
          </a:xfrm>
          <a:prstGeom prst="rect">
            <a:avLst/>
          </a:prstGeom>
          <a:solidFill>
            <a:srgbClr val="00B050"/>
          </a:solidFill>
        </p:spPr>
        <p:txBody>
          <a:bodyPr vert="horz" lIns="121920" tIns="60960" rIns="121920" bIns="6096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609585">
              <a:defRPr/>
            </a:pPr>
            <a:r>
              <a:rPr lang="it-IT" sz="2400" b="1" dirty="0">
                <a:solidFill>
                  <a:schemeClr val="bg1"/>
                </a:solidFill>
                <a:latin typeface="Montserrat" pitchFamily="2" charset="77"/>
                <a:ea typeface="Roboto" panose="02000000000000000000" pitchFamily="2" charset="0"/>
              </a:rPr>
              <a:t>Le macrocategorie di operazioni FESR (work in progress)</a:t>
            </a:r>
          </a:p>
        </p:txBody>
      </p:sp>
    </p:spTree>
    <p:extLst>
      <p:ext uri="{BB962C8B-B14F-4D97-AF65-F5344CB8AC3E}">
        <p14:creationId xmlns:p14="http://schemas.microsoft.com/office/powerpoint/2010/main" val="13015348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1">
            <a:extLst>
              <a:ext uri="{FF2B5EF4-FFF2-40B4-BE49-F238E27FC236}">
                <a16:creationId xmlns:a16="http://schemas.microsoft.com/office/drawing/2014/main" id="{05EBD86C-DC9A-9743-AD24-BFEBACD4EFB8}"/>
              </a:ext>
            </a:extLst>
          </p:cNvPr>
          <p:cNvSpPr txBox="1">
            <a:spLocks/>
          </p:cNvSpPr>
          <p:nvPr/>
        </p:nvSpPr>
        <p:spPr>
          <a:xfrm>
            <a:off x="1067461" y="260520"/>
            <a:ext cx="9437257" cy="660503"/>
          </a:xfrm>
          <a:prstGeom prst="rect">
            <a:avLst/>
          </a:prstGeom>
        </p:spPr>
        <p:txBody>
          <a:bodyPr vert="horz" lIns="121920" tIns="60960" rIns="121920" bIns="6096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609585">
              <a:defRPr/>
            </a:pPr>
            <a:endParaRPr lang="it-IT" sz="2400" b="1" dirty="0">
              <a:solidFill>
                <a:srgbClr val="008341"/>
              </a:solidFill>
              <a:latin typeface="Montserrat" pitchFamily="2" charset="77"/>
              <a:ea typeface="Roboto" panose="02000000000000000000" pitchFamily="2" charset="0"/>
            </a:endParaRPr>
          </a:p>
        </p:txBody>
      </p:sp>
      <p:sp>
        <p:nvSpPr>
          <p:cNvPr id="7" name="Slide Number Placeholder 2">
            <a:extLst>
              <a:ext uri="{FF2B5EF4-FFF2-40B4-BE49-F238E27FC236}">
                <a16:creationId xmlns:a16="http://schemas.microsoft.com/office/drawing/2014/main" id="{C9741904-5FA4-D542-BEC6-61FDB0D7B1D2}"/>
              </a:ext>
            </a:extLst>
          </p:cNvPr>
          <p:cNvSpPr>
            <a:spLocks noGrp="1"/>
          </p:cNvSpPr>
          <p:nvPr>
            <p:ph type="sldNum" sz="quarter" idx="12"/>
          </p:nvPr>
        </p:nvSpPr>
        <p:spPr>
          <a:xfrm>
            <a:off x="-1108943" y="6296722"/>
            <a:ext cx="2844800" cy="365125"/>
          </a:xfrm>
        </p:spPr>
        <p:txBody>
          <a:bodyPr/>
          <a:lstStyle/>
          <a:p>
            <a:fld id="{49BB6CCB-ABA9-DF47-8B77-5ED46CF7886A}" type="slidenum">
              <a:rPr lang="it-IT" b="1" smtClean="0">
                <a:solidFill>
                  <a:schemeClr val="bg1"/>
                </a:solidFill>
                <a:latin typeface="Montserrat" pitchFamily="2" charset="77"/>
                <a:ea typeface="Roboto" panose="02000000000000000000" pitchFamily="2" charset="0"/>
              </a:rPr>
              <a:t>4</a:t>
            </a:fld>
            <a:endParaRPr lang="it-IT" b="1" dirty="0">
              <a:solidFill>
                <a:schemeClr val="bg1"/>
              </a:solidFill>
              <a:latin typeface="Montserrat" pitchFamily="2" charset="77"/>
              <a:ea typeface="Roboto" panose="02000000000000000000" pitchFamily="2" charset="0"/>
            </a:endParaRPr>
          </a:p>
        </p:txBody>
      </p:sp>
      <p:sp>
        <p:nvSpPr>
          <p:cNvPr id="11" name="Titolo 1">
            <a:extLst>
              <a:ext uri="{FF2B5EF4-FFF2-40B4-BE49-F238E27FC236}">
                <a16:creationId xmlns:a16="http://schemas.microsoft.com/office/drawing/2014/main" id="{663E097C-2455-4D43-B775-9387D805A787}"/>
              </a:ext>
            </a:extLst>
          </p:cNvPr>
          <p:cNvSpPr txBox="1">
            <a:spLocks/>
          </p:cNvSpPr>
          <p:nvPr/>
        </p:nvSpPr>
        <p:spPr>
          <a:xfrm>
            <a:off x="833121" y="187607"/>
            <a:ext cx="9560559" cy="660503"/>
          </a:xfrm>
          <a:prstGeom prst="rect">
            <a:avLst/>
          </a:prstGeom>
          <a:solidFill>
            <a:srgbClr val="00B050"/>
          </a:solidFill>
        </p:spPr>
        <p:txBody>
          <a:bodyPr vert="horz" lIns="121920" tIns="60960" rIns="121920" bIns="6096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609585">
              <a:defRPr/>
            </a:pPr>
            <a:r>
              <a:rPr lang="it-IT" sz="2400" b="1" dirty="0">
                <a:solidFill>
                  <a:schemeClr val="bg1"/>
                </a:solidFill>
                <a:latin typeface="Montserrat" pitchFamily="2" charset="77"/>
                <a:ea typeface="Roboto" panose="02000000000000000000" pitchFamily="2" charset="0"/>
              </a:rPr>
              <a:t>Stato dell’arte</a:t>
            </a:r>
          </a:p>
        </p:txBody>
      </p:sp>
      <p:sp>
        <p:nvSpPr>
          <p:cNvPr id="5" name="Rettangolo 4">
            <a:extLst>
              <a:ext uri="{FF2B5EF4-FFF2-40B4-BE49-F238E27FC236}">
                <a16:creationId xmlns:a16="http://schemas.microsoft.com/office/drawing/2014/main" id="{B2AE6835-0CF2-F0F0-D00D-7095D1B707F0}"/>
              </a:ext>
            </a:extLst>
          </p:cNvPr>
          <p:cNvSpPr/>
          <p:nvPr/>
        </p:nvSpPr>
        <p:spPr>
          <a:xfrm>
            <a:off x="1286337" y="1306265"/>
            <a:ext cx="9794239" cy="2367280"/>
          </a:xfrm>
          <a:prstGeom prst="rect">
            <a:avLst/>
          </a:prstGeom>
          <a:solidFill>
            <a:srgbClr val="72C293"/>
          </a:solidFill>
        </p:spPr>
        <p:style>
          <a:lnRef idx="1">
            <a:schemeClr val="accent1"/>
          </a:lnRef>
          <a:fillRef idx="3">
            <a:schemeClr val="accent1"/>
          </a:fillRef>
          <a:effectRef idx="2">
            <a:schemeClr val="accent1"/>
          </a:effectRef>
          <a:fontRef idx="minor">
            <a:schemeClr val="lt1"/>
          </a:fontRef>
        </p:style>
        <p:txBody>
          <a:bodyPr rtlCol="0" anchor="ctr"/>
          <a:lstStyle/>
          <a:p>
            <a:endParaRPr lang="it-IT" dirty="0">
              <a:latin typeface="Century Gothic" panose="020B0502020202020204" pitchFamily="34" charset="0"/>
            </a:endParaRPr>
          </a:p>
        </p:txBody>
      </p:sp>
      <p:sp>
        <p:nvSpPr>
          <p:cNvPr id="6" name="Rettangolo 5">
            <a:extLst>
              <a:ext uri="{FF2B5EF4-FFF2-40B4-BE49-F238E27FC236}">
                <a16:creationId xmlns:a16="http://schemas.microsoft.com/office/drawing/2014/main" id="{8F052D35-C1A9-0213-DDFC-539F8C0365DB}"/>
              </a:ext>
            </a:extLst>
          </p:cNvPr>
          <p:cNvSpPr/>
          <p:nvPr/>
        </p:nvSpPr>
        <p:spPr>
          <a:xfrm>
            <a:off x="11216640" y="1330960"/>
            <a:ext cx="243840" cy="2367280"/>
          </a:xfrm>
          <a:prstGeom prst="rect">
            <a:avLst/>
          </a:prstGeom>
          <a:solidFill>
            <a:srgbClr val="72C29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2" name="Rettangolo 11">
            <a:extLst>
              <a:ext uri="{FF2B5EF4-FFF2-40B4-BE49-F238E27FC236}">
                <a16:creationId xmlns:a16="http://schemas.microsoft.com/office/drawing/2014/main" id="{1DC6A7C9-147F-A0A3-081B-A42A47FC68B4}"/>
              </a:ext>
            </a:extLst>
          </p:cNvPr>
          <p:cNvSpPr/>
          <p:nvPr/>
        </p:nvSpPr>
        <p:spPr>
          <a:xfrm>
            <a:off x="11612316" y="1330960"/>
            <a:ext cx="158044" cy="2367280"/>
          </a:xfrm>
          <a:prstGeom prst="rect">
            <a:avLst/>
          </a:prstGeom>
          <a:solidFill>
            <a:srgbClr val="72C29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3" name="Rettangolo 12">
            <a:extLst>
              <a:ext uri="{FF2B5EF4-FFF2-40B4-BE49-F238E27FC236}">
                <a16:creationId xmlns:a16="http://schemas.microsoft.com/office/drawing/2014/main" id="{E354C462-CAFD-1343-B623-52FF9DCBEF32}"/>
              </a:ext>
            </a:extLst>
          </p:cNvPr>
          <p:cNvSpPr/>
          <p:nvPr/>
        </p:nvSpPr>
        <p:spPr>
          <a:xfrm>
            <a:off x="11892844" y="1330960"/>
            <a:ext cx="85796" cy="2367280"/>
          </a:xfrm>
          <a:prstGeom prst="rect">
            <a:avLst/>
          </a:prstGeom>
          <a:solidFill>
            <a:srgbClr val="72C29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cxnSp>
        <p:nvCxnSpPr>
          <p:cNvPr id="9" name="Connettore 2 8">
            <a:extLst>
              <a:ext uri="{FF2B5EF4-FFF2-40B4-BE49-F238E27FC236}">
                <a16:creationId xmlns:a16="http://schemas.microsoft.com/office/drawing/2014/main" id="{33D073A2-F9FA-2F3F-2220-431D64BC9152}"/>
              </a:ext>
            </a:extLst>
          </p:cNvPr>
          <p:cNvCxnSpPr>
            <a:cxnSpLocks/>
          </p:cNvCxnSpPr>
          <p:nvPr/>
        </p:nvCxnSpPr>
        <p:spPr>
          <a:xfrm>
            <a:off x="1290321" y="3454400"/>
            <a:ext cx="9794239" cy="0"/>
          </a:xfrm>
          <a:prstGeom prst="straightConnector1">
            <a:avLst/>
          </a:prstGeom>
          <a:ln w="50800">
            <a:solidFill>
              <a:schemeClr val="bg1"/>
            </a:solidFill>
            <a:tailEnd type="triangle"/>
          </a:ln>
        </p:spPr>
        <p:style>
          <a:lnRef idx="2">
            <a:schemeClr val="accent1"/>
          </a:lnRef>
          <a:fillRef idx="0">
            <a:schemeClr val="accent1"/>
          </a:fillRef>
          <a:effectRef idx="1">
            <a:schemeClr val="accent1"/>
          </a:effectRef>
          <a:fontRef idx="minor">
            <a:schemeClr val="tx1"/>
          </a:fontRef>
        </p:style>
      </p:cxnSp>
      <p:sp>
        <p:nvSpPr>
          <p:cNvPr id="17" name="Rettangolo con angoli arrotondati 16">
            <a:extLst>
              <a:ext uri="{FF2B5EF4-FFF2-40B4-BE49-F238E27FC236}">
                <a16:creationId xmlns:a16="http://schemas.microsoft.com/office/drawing/2014/main" id="{0AF4CA80-2601-852B-1F86-3D5696568928}"/>
              </a:ext>
            </a:extLst>
          </p:cNvPr>
          <p:cNvSpPr/>
          <p:nvPr/>
        </p:nvSpPr>
        <p:spPr>
          <a:xfrm>
            <a:off x="1710822" y="1708364"/>
            <a:ext cx="1946267" cy="1135825"/>
          </a:xfrm>
          <a:prstGeom prst="roundRect">
            <a:avLst/>
          </a:prstGeom>
          <a:solidFill>
            <a:srgbClr val="00834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it-IT" dirty="0">
                <a:latin typeface="Century Gothic" panose="020B0502020202020204" pitchFamily="34" charset="0"/>
              </a:rPr>
              <a:t>Valutazione delle strategie preliminari</a:t>
            </a:r>
          </a:p>
        </p:txBody>
      </p:sp>
      <p:cxnSp>
        <p:nvCxnSpPr>
          <p:cNvPr id="18" name="Connettore 2 17">
            <a:extLst>
              <a:ext uri="{FF2B5EF4-FFF2-40B4-BE49-F238E27FC236}">
                <a16:creationId xmlns:a16="http://schemas.microsoft.com/office/drawing/2014/main" id="{BB1CED27-4657-C00F-9266-0B760176F044}"/>
              </a:ext>
            </a:extLst>
          </p:cNvPr>
          <p:cNvCxnSpPr>
            <a:cxnSpLocks/>
          </p:cNvCxnSpPr>
          <p:nvPr/>
        </p:nvCxnSpPr>
        <p:spPr>
          <a:xfrm>
            <a:off x="2667220" y="2868884"/>
            <a:ext cx="0" cy="829356"/>
          </a:xfrm>
          <a:prstGeom prst="straightConnector1">
            <a:avLst/>
          </a:prstGeom>
          <a:ln w="50800">
            <a:solidFill>
              <a:schemeClr val="accent5">
                <a:lumMod val="60000"/>
                <a:lumOff val="40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23" name="Rettangolo 22">
            <a:extLst>
              <a:ext uri="{FF2B5EF4-FFF2-40B4-BE49-F238E27FC236}">
                <a16:creationId xmlns:a16="http://schemas.microsoft.com/office/drawing/2014/main" id="{F280C681-E5ED-A914-64BF-2AD259650526}"/>
              </a:ext>
            </a:extLst>
          </p:cNvPr>
          <p:cNvSpPr/>
          <p:nvPr/>
        </p:nvSpPr>
        <p:spPr>
          <a:xfrm>
            <a:off x="936770" y="3774512"/>
            <a:ext cx="3326859" cy="2937313"/>
          </a:xfrm>
          <a:prstGeom prst="rect">
            <a:avLst/>
          </a:prstGeom>
          <a:ln>
            <a:solidFill>
              <a:srgbClr val="008341"/>
            </a:solidFill>
          </a:ln>
        </p:spPr>
        <p:style>
          <a:lnRef idx="2">
            <a:schemeClr val="accent1"/>
          </a:lnRef>
          <a:fillRef idx="1">
            <a:schemeClr val="lt1"/>
          </a:fillRef>
          <a:effectRef idx="0">
            <a:schemeClr val="accent1"/>
          </a:effectRef>
          <a:fontRef idx="minor">
            <a:schemeClr val="dk1"/>
          </a:fontRef>
        </p:style>
        <p:txBody>
          <a:bodyPr rtlCol="0" anchor="ctr"/>
          <a:lstStyle/>
          <a:p>
            <a:pPr marL="171450" indent="-171450" algn="just">
              <a:spcAft>
                <a:spcPts val="600"/>
              </a:spcAft>
              <a:buFont typeface="Wingdings" panose="05000000000000000000" pitchFamily="2" charset="2"/>
              <a:buChar char="§"/>
            </a:pPr>
            <a:r>
              <a:rPr lang="it-IT" sz="1200" b="1" dirty="0">
                <a:solidFill>
                  <a:schemeClr val="tx1"/>
                </a:solidFill>
                <a:latin typeface="Montserrat" panose="00000500000000000000" pitchFamily="2" charset="0"/>
              </a:rPr>
              <a:t>Nucleo di Valutazione </a:t>
            </a:r>
            <a:r>
              <a:rPr lang="it-IT" sz="1200" b="1" dirty="0" err="1">
                <a:solidFill>
                  <a:schemeClr val="tx1"/>
                </a:solidFill>
                <a:latin typeface="Montserrat" panose="00000500000000000000" pitchFamily="2" charset="0"/>
              </a:rPr>
              <a:t>interdirezionale</a:t>
            </a:r>
            <a:r>
              <a:rPr lang="it-IT" sz="1200" b="1" dirty="0">
                <a:solidFill>
                  <a:schemeClr val="tx1"/>
                </a:solidFill>
                <a:latin typeface="Montserrat" panose="00000500000000000000" pitchFamily="2" charset="0"/>
              </a:rPr>
              <a:t>  </a:t>
            </a:r>
            <a:r>
              <a:rPr lang="it-IT" sz="1200" dirty="0">
                <a:solidFill>
                  <a:schemeClr val="tx1"/>
                </a:solidFill>
                <a:latin typeface="Montserrat" panose="00000500000000000000" pitchFamily="2" charset="0"/>
              </a:rPr>
              <a:t>delle SUS (Decreto 3399/2021). Criteri di valutazione</a:t>
            </a:r>
          </a:p>
          <a:p>
            <a:pPr marL="361950" indent="-361950" algn="just"/>
            <a:r>
              <a:rPr lang="it-IT" sz="1000" i="1" dirty="0">
                <a:latin typeface="Montserrat" panose="00000500000000000000" pitchFamily="2" charset="0"/>
              </a:rPr>
              <a:t>      1. Qualità dell’analisi proposta in termini di                        approfondimento dei temi affrontati;</a:t>
            </a:r>
          </a:p>
          <a:p>
            <a:pPr marL="361950" indent="-361950" algn="just"/>
            <a:r>
              <a:rPr lang="it-IT" sz="1000" i="1" dirty="0">
                <a:latin typeface="Montserrat" panose="00000500000000000000" pitchFamily="2" charset="0"/>
              </a:rPr>
              <a:t>      2. Capacità di proporre soluzioni strategiche ai problemi evidenziati in fase di analisi;</a:t>
            </a:r>
          </a:p>
          <a:p>
            <a:pPr marL="361950" indent="-361950" algn="just"/>
            <a:r>
              <a:rPr lang="it-IT" sz="1000" i="1" dirty="0">
                <a:latin typeface="Montserrat" panose="00000500000000000000" pitchFamily="2" charset="0"/>
              </a:rPr>
              <a:t>     3. .Congruità della proposta</a:t>
            </a:r>
            <a:endParaRPr lang="it-IT" sz="1000" i="1" dirty="0">
              <a:solidFill>
                <a:schemeClr val="tx1"/>
              </a:solidFill>
              <a:latin typeface="Montserrat" panose="00000500000000000000" pitchFamily="2" charset="0"/>
            </a:endParaRPr>
          </a:p>
          <a:p>
            <a:pPr marL="171450" indent="-171450" algn="just">
              <a:spcAft>
                <a:spcPts val="600"/>
              </a:spcAft>
              <a:buFont typeface="Wingdings" panose="05000000000000000000" pitchFamily="2" charset="2"/>
              <a:buChar char="§"/>
            </a:pPr>
            <a:r>
              <a:rPr lang="it-IT" sz="1200" dirty="0">
                <a:solidFill>
                  <a:schemeClr val="tx1"/>
                </a:solidFill>
                <a:latin typeface="Montserrat" panose="00000500000000000000" pitchFamily="2" charset="0"/>
              </a:rPr>
              <a:t>Approvazione della </a:t>
            </a:r>
            <a:r>
              <a:rPr lang="it-IT" sz="1200" b="1" dirty="0">
                <a:solidFill>
                  <a:schemeClr val="tx1"/>
                </a:solidFill>
                <a:latin typeface="Montserrat" panose="00000500000000000000" pitchFamily="2" charset="0"/>
              </a:rPr>
              <a:t>graduatoria di merito </a:t>
            </a:r>
            <a:r>
              <a:rPr lang="it-IT" sz="1200" dirty="0">
                <a:solidFill>
                  <a:schemeClr val="tx1"/>
                </a:solidFill>
                <a:latin typeface="Montserrat" panose="00000500000000000000" pitchFamily="2" charset="0"/>
              </a:rPr>
              <a:t>SUS (Decreto 5183/2021)</a:t>
            </a:r>
          </a:p>
          <a:p>
            <a:pPr marL="171450" indent="-171450" algn="just">
              <a:spcAft>
                <a:spcPts val="600"/>
              </a:spcAft>
              <a:buFont typeface="Wingdings" panose="05000000000000000000" pitchFamily="2" charset="2"/>
              <a:buChar char="§"/>
            </a:pPr>
            <a:r>
              <a:rPr lang="it-IT" sz="1200" b="1" dirty="0">
                <a:solidFill>
                  <a:schemeClr val="tx1"/>
                </a:solidFill>
                <a:latin typeface="Montserrat" panose="00000500000000000000" pitchFamily="2" charset="0"/>
              </a:rPr>
              <a:t>Selezione primi 12 comuni </a:t>
            </a:r>
            <a:r>
              <a:rPr lang="it-IT" sz="1200" dirty="0">
                <a:solidFill>
                  <a:schemeClr val="tx1"/>
                </a:solidFill>
                <a:latin typeface="Montserrat" panose="00000500000000000000" pitchFamily="2" charset="0"/>
              </a:rPr>
              <a:t>(Decreto 10496/2021)</a:t>
            </a:r>
          </a:p>
          <a:p>
            <a:pPr marL="171450" indent="-171450" algn="just">
              <a:spcAft>
                <a:spcPts val="600"/>
              </a:spcAft>
              <a:buFont typeface="Wingdings" panose="05000000000000000000" pitchFamily="2" charset="2"/>
              <a:buChar char="§"/>
            </a:pPr>
            <a:r>
              <a:rPr lang="it-IT" sz="1200" b="1" dirty="0">
                <a:solidFill>
                  <a:schemeClr val="tx1"/>
                </a:solidFill>
                <a:latin typeface="Montserrat" panose="00000500000000000000" pitchFamily="2" charset="0"/>
              </a:rPr>
              <a:t>Selezione di ulteriori 2 comuni SUS </a:t>
            </a:r>
            <a:r>
              <a:rPr lang="it-IT" sz="1200" dirty="0">
                <a:solidFill>
                  <a:schemeClr val="tx1"/>
                </a:solidFill>
                <a:latin typeface="Montserrat" panose="00000500000000000000" pitchFamily="2" charset="0"/>
              </a:rPr>
              <a:t>finanziati a valere su risorse autonome ed FSE+(DGR 5268/2021)</a:t>
            </a:r>
          </a:p>
        </p:txBody>
      </p:sp>
      <p:sp>
        <p:nvSpPr>
          <p:cNvPr id="20" name="Rettangolo 19">
            <a:extLst>
              <a:ext uri="{FF2B5EF4-FFF2-40B4-BE49-F238E27FC236}">
                <a16:creationId xmlns:a16="http://schemas.microsoft.com/office/drawing/2014/main" id="{68A48941-B946-5B4F-E5FF-3E8C830E5582}"/>
              </a:ext>
            </a:extLst>
          </p:cNvPr>
          <p:cNvSpPr/>
          <p:nvPr/>
        </p:nvSpPr>
        <p:spPr>
          <a:xfrm>
            <a:off x="809284" y="1330960"/>
            <a:ext cx="85796" cy="2367280"/>
          </a:xfrm>
          <a:prstGeom prst="rect">
            <a:avLst/>
          </a:prstGeom>
          <a:solidFill>
            <a:srgbClr val="72C29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21" name="Rettangolo 20">
            <a:extLst>
              <a:ext uri="{FF2B5EF4-FFF2-40B4-BE49-F238E27FC236}">
                <a16:creationId xmlns:a16="http://schemas.microsoft.com/office/drawing/2014/main" id="{0E4E617F-0E28-1DF1-FCD8-46A4A0FD229E}"/>
              </a:ext>
            </a:extLst>
          </p:cNvPr>
          <p:cNvSpPr/>
          <p:nvPr/>
        </p:nvSpPr>
        <p:spPr>
          <a:xfrm>
            <a:off x="1005809" y="1330960"/>
            <a:ext cx="158044" cy="2367280"/>
          </a:xfrm>
          <a:prstGeom prst="rect">
            <a:avLst/>
          </a:prstGeom>
          <a:solidFill>
            <a:srgbClr val="72C29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27" name="CasellaDiTesto 26">
            <a:extLst>
              <a:ext uri="{FF2B5EF4-FFF2-40B4-BE49-F238E27FC236}">
                <a16:creationId xmlns:a16="http://schemas.microsoft.com/office/drawing/2014/main" id="{18BCBE2A-BC1C-D9DC-87A3-7E50F7423FA4}"/>
              </a:ext>
            </a:extLst>
          </p:cNvPr>
          <p:cNvSpPr txBox="1"/>
          <p:nvPr/>
        </p:nvSpPr>
        <p:spPr>
          <a:xfrm>
            <a:off x="1360279" y="2990078"/>
            <a:ext cx="1096619" cy="369331"/>
          </a:xfrm>
          <a:prstGeom prst="rect">
            <a:avLst/>
          </a:prstGeom>
          <a:noFill/>
        </p:spPr>
        <p:txBody>
          <a:bodyPr wrap="square" rtlCol="0">
            <a:spAutoFit/>
          </a:bodyPr>
          <a:lstStyle/>
          <a:p>
            <a:r>
              <a:rPr lang="it-IT" b="1" dirty="0">
                <a:solidFill>
                  <a:schemeClr val="bg1"/>
                </a:solidFill>
                <a:latin typeface="Century Gothic" panose="020B0502020202020204" pitchFamily="34" charset="0"/>
              </a:rPr>
              <a:t>2021</a:t>
            </a:r>
          </a:p>
        </p:txBody>
      </p:sp>
      <p:pic>
        <p:nvPicPr>
          <p:cNvPr id="15" name="Immagine 14">
            <a:extLst>
              <a:ext uri="{FF2B5EF4-FFF2-40B4-BE49-F238E27FC236}">
                <a16:creationId xmlns:a16="http://schemas.microsoft.com/office/drawing/2014/main" id="{CBE39814-0EE8-2DB6-19B4-3C861E55629E}"/>
              </a:ext>
            </a:extLst>
          </p:cNvPr>
          <p:cNvPicPr>
            <a:picLocks noChangeAspect="1"/>
          </p:cNvPicPr>
          <p:nvPr/>
        </p:nvPicPr>
        <p:blipFill>
          <a:blip r:embed="rId3"/>
          <a:stretch>
            <a:fillRect/>
          </a:stretch>
        </p:blipFill>
        <p:spPr>
          <a:xfrm>
            <a:off x="5560957" y="1909471"/>
            <a:ext cx="5317332" cy="4766140"/>
          </a:xfrm>
          <a:prstGeom prst="rect">
            <a:avLst/>
          </a:prstGeom>
          <a:ln>
            <a:noFill/>
          </a:ln>
          <a:effectLst>
            <a:outerShdw blurRad="50800" dist="50800" dir="5400000" algn="ctr" rotWithShape="0">
              <a:srgbClr val="72C293"/>
            </a:outerShdw>
            <a:softEdge rad="112500"/>
          </a:effectLst>
        </p:spPr>
      </p:pic>
      <p:sp>
        <p:nvSpPr>
          <p:cNvPr id="25" name="Rettangolo con angoli arrotondati 24">
            <a:extLst>
              <a:ext uri="{FF2B5EF4-FFF2-40B4-BE49-F238E27FC236}">
                <a16:creationId xmlns:a16="http://schemas.microsoft.com/office/drawing/2014/main" id="{4253B51F-444A-7DF8-4F0F-87F8A84A3DF6}"/>
              </a:ext>
            </a:extLst>
          </p:cNvPr>
          <p:cNvSpPr/>
          <p:nvPr/>
        </p:nvSpPr>
        <p:spPr>
          <a:xfrm>
            <a:off x="3958867" y="1724925"/>
            <a:ext cx="2107399" cy="985498"/>
          </a:xfrm>
          <a:prstGeom prst="roundRect">
            <a:avLst/>
          </a:prstGeom>
          <a:solidFill>
            <a:srgbClr val="00834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it-IT" dirty="0">
                <a:latin typeface="Century Gothic" panose="020B0502020202020204" pitchFamily="34" charset="0"/>
              </a:rPr>
              <a:t>Stipula dei Protocolli d’intesa</a:t>
            </a:r>
          </a:p>
        </p:txBody>
      </p:sp>
      <p:sp>
        <p:nvSpPr>
          <p:cNvPr id="47" name="Rettangolo 46">
            <a:extLst>
              <a:ext uri="{FF2B5EF4-FFF2-40B4-BE49-F238E27FC236}">
                <a16:creationId xmlns:a16="http://schemas.microsoft.com/office/drawing/2014/main" id="{7D1C16A8-B3E0-51C1-F511-46470D8915BE}"/>
              </a:ext>
            </a:extLst>
          </p:cNvPr>
          <p:cNvSpPr/>
          <p:nvPr/>
        </p:nvSpPr>
        <p:spPr>
          <a:xfrm>
            <a:off x="9601041" y="1345959"/>
            <a:ext cx="1300158" cy="3671769"/>
          </a:xfrm>
          <a:prstGeom prst="rect">
            <a:avLst/>
          </a:prstGeom>
          <a:solidFill>
            <a:srgbClr val="E9F143"/>
          </a:solidFill>
          <a:ln>
            <a:noFill/>
          </a:ln>
          <a:effectLst>
            <a:softEdge rad="127000"/>
          </a:effectLst>
        </p:spPr>
        <p:style>
          <a:lnRef idx="2">
            <a:schemeClr val="accent1"/>
          </a:lnRef>
          <a:fillRef idx="1">
            <a:schemeClr val="lt1"/>
          </a:fillRef>
          <a:effectRef idx="0">
            <a:schemeClr val="accent1"/>
          </a:effectRef>
          <a:fontRef idx="minor">
            <a:schemeClr val="dk1"/>
          </a:fontRef>
        </p:style>
        <p:txBody>
          <a:bodyPr rtlCol="0" anchor="ctr"/>
          <a:lstStyle/>
          <a:p>
            <a:pPr marL="228600" indent="-228600">
              <a:spcAft>
                <a:spcPts val="600"/>
              </a:spcAft>
              <a:buFont typeface="+mj-lt"/>
              <a:buAutoNum type="arabicPeriod"/>
            </a:pPr>
            <a:r>
              <a:rPr lang="it-IT" sz="1200" b="1" dirty="0">
                <a:solidFill>
                  <a:schemeClr val="tx1"/>
                </a:solidFill>
                <a:latin typeface="Century Gothic" panose="020B0502020202020204" pitchFamily="34" charset="0"/>
              </a:rPr>
              <a:t>Cinisello B.</a:t>
            </a:r>
          </a:p>
          <a:p>
            <a:pPr marL="228600" indent="-228600">
              <a:spcAft>
                <a:spcPts val="600"/>
              </a:spcAft>
              <a:buFont typeface="+mj-lt"/>
              <a:buAutoNum type="arabicPeriod"/>
            </a:pPr>
            <a:r>
              <a:rPr lang="it-IT" sz="1200" b="1" dirty="0">
                <a:solidFill>
                  <a:schemeClr val="tx1"/>
                </a:solidFill>
                <a:latin typeface="Century Gothic" panose="020B0502020202020204" pitchFamily="34" charset="0"/>
              </a:rPr>
              <a:t>Rho</a:t>
            </a:r>
          </a:p>
          <a:p>
            <a:pPr marL="228600" indent="-228600">
              <a:spcAft>
                <a:spcPts val="600"/>
              </a:spcAft>
              <a:buFont typeface="+mj-lt"/>
              <a:buAutoNum type="arabicPeriod"/>
            </a:pPr>
            <a:r>
              <a:rPr lang="it-IT" sz="1200" b="1" dirty="0">
                <a:solidFill>
                  <a:schemeClr val="tx1"/>
                </a:solidFill>
                <a:latin typeface="Century Gothic" panose="020B0502020202020204" pitchFamily="34" charset="0"/>
              </a:rPr>
              <a:t>Bergamo</a:t>
            </a:r>
          </a:p>
          <a:p>
            <a:pPr marL="228600" indent="-228600">
              <a:spcAft>
                <a:spcPts val="600"/>
              </a:spcAft>
              <a:buFont typeface="+mj-lt"/>
              <a:buAutoNum type="arabicPeriod"/>
            </a:pPr>
            <a:r>
              <a:rPr lang="it-IT" sz="1200" b="1" dirty="0">
                <a:solidFill>
                  <a:schemeClr val="tx1"/>
                </a:solidFill>
                <a:latin typeface="Century Gothic" panose="020B0502020202020204" pitchFamily="34" charset="0"/>
              </a:rPr>
              <a:t>Milano</a:t>
            </a:r>
          </a:p>
          <a:p>
            <a:pPr marL="228600" indent="-228600">
              <a:spcAft>
                <a:spcPts val="600"/>
              </a:spcAft>
              <a:buFont typeface="+mj-lt"/>
              <a:buAutoNum type="arabicPeriod"/>
            </a:pPr>
            <a:r>
              <a:rPr lang="it-IT" sz="1200" b="1" dirty="0">
                <a:solidFill>
                  <a:schemeClr val="tx1"/>
                </a:solidFill>
                <a:latin typeface="Century Gothic" panose="020B0502020202020204" pitchFamily="34" charset="0"/>
              </a:rPr>
              <a:t>Brescia</a:t>
            </a:r>
          </a:p>
          <a:p>
            <a:pPr marL="228600" indent="-228600">
              <a:spcAft>
                <a:spcPts val="600"/>
              </a:spcAft>
              <a:buFont typeface="+mj-lt"/>
              <a:buAutoNum type="arabicPeriod"/>
            </a:pPr>
            <a:r>
              <a:rPr lang="it-IT" sz="1200" b="1" dirty="0">
                <a:solidFill>
                  <a:schemeClr val="tx1"/>
                </a:solidFill>
                <a:latin typeface="Century Gothic" panose="020B0502020202020204" pitchFamily="34" charset="0"/>
              </a:rPr>
              <a:t>Legnano</a:t>
            </a:r>
          </a:p>
          <a:p>
            <a:pPr marL="228600" indent="-228600">
              <a:spcAft>
                <a:spcPts val="600"/>
              </a:spcAft>
              <a:buFont typeface="+mj-lt"/>
              <a:buAutoNum type="arabicPeriod"/>
            </a:pPr>
            <a:r>
              <a:rPr lang="it-IT" sz="1200" b="1" dirty="0">
                <a:solidFill>
                  <a:schemeClr val="tx1"/>
                </a:solidFill>
                <a:latin typeface="Century Gothic" panose="020B0502020202020204" pitchFamily="34" charset="0"/>
              </a:rPr>
              <a:t>Monza</a:t>
            </a:r>
          </a:p>
          <a:p>
            <a:pPr marL="228600" indent="-228600">
              <a:spcAft>
                <a:spcPts val="600"/>
              </a:spcAft>
              <a:buFont typeface="+mj-lt"/>
              <a:buAutoNum type="arabicPeriod"/>
            </a:pPr>
            <a:r>
              <a:rPr lang="it-IT" sz="1200" b="1" dirty="0">
                <a:solidFill>
                  <a:schemeClr val="tx1"/>
                </a:solidFill>
                <a:latin typeface="Century Gothic" panose="020B0502020202020204" pitchFamily="34" charset="0"/>
              </a:rPr>
              <a:t>Gallarate</a:t>
            </a:r>
          </a:p>
          <a:p>
            <a:pPr marL="228600" indent="-228600">
              <a:spcAft>
                <a:spcPts val="600"/>
              </a:spcAft>
              <a:buFont typeface="+mj-lt"/>
              <a:buAutoNum type="arabicPeriod"/>
            </a:pPr>
            <a:r>
              <a:rPr lang="it-IT" sz="1200" b="1" dirty="0">
                <a:solidFill>
                  <a:schemeClr val="tx1"/>
                </a:solidFill>
                <a:latin typeface="Century Gothic" panose="020B0502020202020204" pitchFamily="34" charset="0"/>
              </a:rPr>
              <a:t>Mantova</a:t>
            </a:r>
          </a:p>
          <a:p>
            <a:pPr marL="228600" indent="-228600">
              <a:spcAft>
                <a:spcPts val="600"/>
              </a:spcAft>
              <a:buFont typeface="+mj-lt"/>
              <a:buAutoNum type="arabicPeriod"/>
            </a:pPr>
            <a:r>
              <a:rPr lang="it-IT" sz="1200" b="1" dirty="0">
                <a:solidFill>
                  <a:schemeClr val="tx1"/>
                </a:solidFill>
                <a:latin typeface="Century Gothic" panose="020B0502020202020204" pitchFamily="34" charset="0"/>
              </a:rPr>
              <a:t>Pavia</a:t>
            </a:r>
          </a:p>
          <a:p>
            <a:pPr marL="228600" indent="-228600">
              <a:spcAft>
                <a:spcPts val="600"/>
              </a:spcAft>
              <a:buFont typeface="+mj-lt"/>
              <a:buAutoNum type="arabicPeriod"/>
            </a:pPr>
            <a:r>
              <a:rPr lang="it-IT" sz="1200" b="1" dirty="0">
                <a:solidFill>
                  <a:schemeClr val="tx1"/>
                </a:solidFill>
                <a:latin typeface="Century Gothic" panose="020B0502020202020204" pitchFamily="34" charset="0"/>
              </a:rPr>
              <a:t>Sondrio</a:t>
            </a:r>
          </a:p>
          <a:p>
            <a:pPr marL="228600" indent="-228600">
              <a:spcAft>
                <a:spcPts val="600"/>
              </a:spcAft>
              <a:buFont typeface="+mj-lt"/>
              <a:buAutoNum type="arabicPeriod"/>
            </a:pPr>
            <a:r>
              <a:rPr lang="it-IT" sz="1200" b="1" dirty="0">
                <a:solidFill>
                  <a:schemeClr val="tx1"/>
                </a:solidFill>
                <a:latin typeface="Century Gothic" panose="020B0502020202020204" pitchFamily="34" charset="0"/>
              </a:rPr>
              <a:t>Busto A.</a:t>
            </a:r>
          </a:p>
          <a:p>
            <a:pPr marL="228600" indent="-228600">
              <a:spcAft>
                <a:spcPts val="600"/>
              </a:spcAft>
              <a:buFont typeface="+mj-lt"/>
              <a:buAutoNum type="arabicPeriod"/>
            </a:pPr>
            <a:r>
              <a:rPr lang="it-IT" sz="1200" b="1" dirty="0">
                <a:solidFill>
                  <a:schemeClr val="tx1"/>
                </a:solidFill>
                <a:latin typeface="Century Gothic" panose="020B0502020202020204" pitchFamily="34" charset="0"/>
              </a:rPr>
              <a:t>Vigevano</a:t>
            </a:r>
          </a:p>
          <a:p>
            <a:pPr marL="228600" indent="-228600">
              <a:spcAft>
                <a:spcPts val="600"/>
              </a:spcAft>
              <a:buFont typeface="+mj-lt"/>
              <a:buAutoNum type="arabicPeriod"/>
            </a:pPr>
            <a:r>
              <a:rPr lang="it-IT" sz="1200" b="1" dirty="0">
                <a:solidFill>
                  <a:schemeClr val="tx1"/>
                </a:solidFill>
                <a:latin typeface="Century Gothic" panose="020B0502020202020204" pitchFamily="34" charset="0"/>
              </a:rPr>
              <a:t>Cremona </a:t>
            </a:r>
          </a:p>
        </p:txBody>
      </p:sp>
      <p:pic>
        <p:nvPicPr>
          <p:cNvPr id="50" name="Immagine 49">
            <a:extLst>
              <a:ext uri="{FF2B5EF4-FFF2-40B4-BE49-F238E27FC236}">
                <a16:creationId xmlns:a16="http://schemas.microsoft.com/office/drawing/2014/main" id="{7AC6ED7D-73D7-7134-EF1E-C46DAB9F49E6}"/>
              </a:ext>
            </a:extLst>
          </p:cNvPr>
          <p:cNvPicPr>
            <a:picLocks noChangeAspect="1"/>
          </p:cNvPicPr>
          <p:nvPr/>
        </p:nvPicPr>
        <p:blipFill>
          <a:blip r:embed="rId4"/>
          <a:stretch>
            <a:fillRect/>
          </a:stretch>
        </p:blipFill>
        <p:spPr>
          <a:xfrm>
            <a:off x="4330650" y="2857264"/>
            <a:ext cx="1240850" cy="3403600"/>
          </a:xfrm>
          <a:prstGeom prst="rect">
            <a:avLst/>
          </a:prstGeom>
        </p:spPr>
      </p:pic>
    </p:spTree>
    <p:extLst>
      <p:ext uri="{BB962C8B-B14F-4D97-AF65-F5344CB8AC3E}">
        <p14:creationId xmlns:p14="http://schemas.microsoft.com/office/powerpoint/2010/main" val="14329925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1">
            <a:extLst>
              <a:ext uri="{FF2B5EF4-FFF2-40B4-BE49-F238E27FC236}">
                <a16:creationId xmlns:a16="http://schemas.microsoft.com/office/drawing/2014/main" id="{05EBD86C-DC9A-9743-AD24-BFEBACD4EFB8}"/>
              </a:ext>
            </a:extLst>
          </p:cNvPr>
          <p:cNvSpPr txBox="1">
            <a:spLocks/>
          </p:cNvSpPr>
          <p:nvPr/>
        </p:nvSpPr>
        <p:spPr>
          <a:xfrm>
            <a:off x="1067461" y="252394"/>
            <a:ext cx="9437257" cy="660503"/>
          </a:xfrm>
          <a:prstGeom prst="rect">
            <a:avLst/>
          </a:prstGeom>
        </p:spPr>
        <p:txBody>
          <a:bodyPr vert="horz" lIns="121920" tIns="60960" rIns="121920" bIns="6096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609585">
              <a:defRPr/>
            </a:pPr>
            <a:endParaRPr lang="it-IT" sz="2400" b="1" dirty="0">
              <a:solidFill>
                <a:srgbClr val="008341"/>
              </a:solidFill>
              <a:latin typeface="Montserrat" pitchFamily="2" charset="77"/>
              <a:ea typeface="Roboto" panose="02000000000000000000" pitchFamily="2" charset="0"/>
            </a:endParaRPr>
          </a:p>
        </p:txBody>
      </p:sp>
      <p:sp>
        <p:nvSpPr>
          <p:cNvPr id="7" name="Slide Number Placeholder 2">
            <a:extLst>
              <a:ext uri="{FF2B5EF4-FFF2-40B4-BE49-F238E27FC236}">
                <a16:creationId xmlns:a16="http://schemas.microsoft.com/office/drawing/2014/main" id="{C9741904-5FA4-D542-BEC6-61FDB0D7B1D2}"/>
              </a:ext>
            </a:extLst>
          </p:cNvPr>
          <p:cNvSpPr>
            <a:spLocks noGrp="1"/>
          </p:cNvSpPr>
          <p:nvPr>
            <p:ph type="sldNum" sz="quarter" idx="12"/>
          </p:nvPr>
        </p:nvSpPr>
        <p:spPr>
          <a:xfrm>
            <a:off x="-1108943" y="6296722"/>
            <a:ext cx="2844800" cy="365125"/>
          </a:xfrm>
        </p:spPr>
        <p:txBody>
          <a:bodyPr/>
          <a:lstStyle/>
          <a:p>
            <a:fld id="{49BB6CCB-ABA9-DF47-8B77-5ED46CF7886A}" type="slidenum">
              <a:rPr lang="it-IT" b="1" smtClean="0">
                <a:solidFill>
                  <a:schemeClr val="bg1"/>
                </a:solidFill>
                <a:latin typeface="Montserrat" pitchFamily="2" charset="77"/>
                <a:ea typeface="Roboto" panose="02000000000000000000" pitchFamily="2" charset="0"/>
              </a:rPr>
              <a:t>5</a:t>
            </a:fld>
            <a:endParaRPr lang="it-IT" b="1" dirty="0">
              <a:solidFill>
                <a:schemeClr val="bg1"/>
              </a:solidFill>
              <a:latin typeface="Montserrat" pitchFamily="2" charset="77"/>
              <a:ea typeface="Roboto" panose="02000000000000000000" pitchFamily="2" charset="0"/>
            </a:endParaRPr>
          </a:p>
        </p:txBody>
      </p:sp>
      <p:sp>
        <p:nvSpPr>
          <p:cNvPr id="27" name="CasellaDiTesto 26">
            <a:extLst>
              <a:ext uri="{FF2B5EF4-FFF2-40B4-BE49-F238E27FC236}">
                <a16:creationId xmlns:a16="http://schemas.microsoft.com/office/drawing/2014/main" id="{18BCBE2A-BC1C-D9DC-87A3-7E50F7423FA4}"/>
              </a:ext>
            </a:extLst>
          </p:cNvPr>
          <p:cNvSpPr txBox="1"/>
          <p:nvPr/>
        </p:nvSpPr>
        <p:spPr>
          <a:xfrm>
            <a:off x="1683058" y="3041206"/>
            <a:ext cx="1096619" cy="369331"/>
          </a:xfrm>
          <a:prstGeom prst="rect">
            <a:avLst/>
          </a:prstGeom>
          <a:noFill/>
        </p:spPr>
        <p:txBody>
          <a:bodyPr wrap="square" rtlCol="0">
            <a:spAutoFit/>
          </a:bodyPr>
          <a:lstStyle/>
          <a:p>
            <a:r>
              <a:rPr lang="it-IT" b="1" dirty="0">
                <a:solidFill>
                  <a:schemeClr val="bg1"/>
                </a:solidFill>
                <a:latin typeface="Century Gothic" panose="020B0502020202020204" pitchFamily="34" charset="0"/>
              </a:rPr>
              <a:t>2022</a:t>
            </a:r>
          </a:p>
        </p:txBody>
      </p:sp>
      <p:sp>
        <p:nvSpPr>
          <p:cNvPr id="24" name="CasellaDiTesto 23">
            <a:extLst>
              <a:ext uri="{FF2B5EF4-FFF2-40B4-BE49-F238E27FC236}">
                <a16:creationId xmlns:a16="http://schemas.microsoft.com/office/drawing/2014/main" id="{36821AA6-14C2-12A5-ABA1-0E716B7375EC}"/>
              </a:ext>
            </a:extLst>
          </p:cNvPr>
          <p:cNvSpPr txBox="1"/>
          <p:nvPr/>
        </p:nvSpPr>
        <p:spPr>
          <a:xfrm>
            <a:off x="10255077" y="3029188"/>
            <a:ext cx="1096619" cy="369331"/>
          </a:xfrm>
          <a:prstGeom prst="rect">
            <a:avLst/>
          </a:prstGeom>
          <a:noFill/>
        </p:spPr>
        <p:txBody>
          <a:bodyPr wrap="square" rtlCol="0">
            <a:spAutoFit/>
          </a:bodyPr>
          <a:lstStyle/>
          <a:p>
            <a:r>
              <a:rPr lang="it-IT" b="1" dirty="0">
                <a:solidFill>
                  <a:schemeClr val="bg1"/>
                </a:solidFill>
                <a:latin typeface="Century Gothic" panose="020B0502020202020204" pitchFamily="34" charset="0"/>
              </a:rPr>
              <a:t>… 2022</a:t>
            </a:r>
          </a:p>
        </p:txBody>
      </p:sp>
      <p:sp>
        <p:nvSpPr>
          <p:cNvPr id="35" name="Rettangolo 34">
            <a:extLst>
              <a:ext uri="{FF2B5EF4-FFF2-40B4-BE49-F238E27FC236}">
                <a16:creationId xmlns:a16="http://schemas.microsoft.com/office/drawing/2014/main" id="{E89D0EA2-1A70-FE95-ECB0-CDC34919E37E}"/>
              </a:ext>
            </a:extLst>
          </p:cNvPr>
          <p:cNvSpPr/>
          <p:nvPr/>
        </p:nvSpPr>
        <p:spPr>
          <a:xfrm>
            <a:off x="774671" y="3489796"/>
            <a:ext cx="5950868" cy="3180598"/>
          </a:xfrm>
          <a:prstGeom prst="rect">
            <a:avLst/>
          </a:prstGeom>
          <a:ln>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just"/>
            <a:r>
              <a:rPr lang="it-IT" sz="1200" dirty="0">
                <a:solidFill>
                  <a:schemeClr val="tx1"/>
                </a:solidFill>
                <a:latin typeface="Montserrat" panose="00000500000000000000" pitchFamily="2" charset="0"/>
              </a:rPr>
              <a:t>Il 19 settembre 2022 è stata  portata all’approvazione della Giunta la </a:t>
            </a:r>
            <a:r>
              <a:rPr lang="it-IT" sz="1200" b="1" dirty="0">
                <a:solidFill>
                  <a:schemeClr val="tx1"/>
                </a:solidFill>
                <a:latin typeface="Montserrat" panose="00000500000000000000" pitchFamily="2" charset="0"/>
              </a:rPr>
              <a:t>Delibera</a:t>
            </a:r>
            <a:r>
              <a:rPr lang="it-IT" sz="1200" dirty="0">
                <a:solidFill>
                  <a:schemeClr val="tx1"/>
                </a:solidFill>
                <a:latin typeface="Montserrat" panose="00000500000000000000" pitchFamily="2" charset="0"/>
              </a:rPr>
              <a:t> (DGR XI/6987 del 19/09/2022) che:</a:t>
            </a:r>
          </a:p>
          <a:p>
            <a:pPr marL="285750" indent="-285750" algn="just">
              <a:buFont typeface="+mj-lt"/>
              <a:buAutoNum type="arabicPeriod"/>
            </a:pPr>
            <a:r>
              <a:rPr lang="it-IT" sz="1200" dirty="0">
                <a:solidFill>
                  <a:schemeClr val="tx1"/>
                </a:solidFill>
                <a:latin typeface="Montserrat" panose="00000500000000000000" pitchFamily="2" charset="0"/>
              </a:rPr>
              <a:t> individua il </a:t>
            </a:r>
            <a:r>
              <a:rPr lang="it-IT" sz="1200" b="1" dirty="0">
                <a:solidFill>
                  <a:schemeClr val="tx1"/>
                </a:solidFill>
                <a:latin typeface="Montserrat" panose="00000500000000000000" pitchFamily="2" charset="0"/>
              </a:rPr>
              <a:t>percorso</a:t>
            </a:r>
            <a:r>
              <a:rPr lang="it-IT" sz="1200" dirty="0">
                <a:solidFill>
                  <a:schemeClr val="tx1"/>
                </a:solidFill>
                <a:latin typeface="Montserrat" panose="00000500000000000000" pitchFamily="2" charset="0"/>
              </a:rPr>
              <a:t> successivo alla chiusura della fase di co – programmazione:</a:t>
            </a:r>
          </a:p>
          <a:p>
            <a:pPr marL="285750" indent="-285750" algn="just">
              <a:buFont typeface="Arial" panose="020B0604020202020204" pitchFamily="34" charset="0"/>
              <a:buChar char="•"/>
            </a:pPr>
            <a:r>
              <a:rPr lang="it-IT" sz="1200" dirty="0">
                <a:solidFill>
                  <a:schemeClr val="tx1"/>
                </a:solidFill>
                <a:latin typeface="Montserrat" panose="00000500000000000000" pitchFamily="2" charset="0"/>
              </a:rPr>
              <a:t>è previsto un passaggio di </a:t>
            </a:r>
            <a:r>
              <a:rPr lang="it-IT" sz="1200" b="1" u="sng" dirty="0">
                <a:solidFill>
                  <a:schemeClr val="tx1"/>
                </a:solidFill>
                <a:latin typeface="Montserrat" panose="00000500000000000000" pitchFamily="2" charset="0"/>
              </a:rPr>
              <a:t>verifica della coerenza </a:t>
            </a:r>
            <a:r>
              <a:rPr lang="it-IT" sz="1200" dirty="0">
                <a:solidFill>
                  <a:schemeClr val="tx1"/>
                </a:solidFill>
                <a:latin typeface="Montserrat" panose="00000500000000000000" pitchFamily="2" charset="0"/>
              </a:rPr>
              <a:t>delle Strategie definitive, complete dell’elenco delle operazioni, che i Comuni dovranno inoltrare tramite il sistema Informativo Bandi On Line, con le Strategie preliminari selezionate </a:t>
            </a:r>
            <a:r>
              <a:rPr lang="it-IT" sz="1200" b="1" dirty="0">
                <a:solidFill>
                  <a:schemeClr val="tx1"/>
                </a:solidFill>
                <a:latin typeface="Montserrat" panose="00000500000000000000" pitchFamily="2" charset="0"/>
              </a:rPr>
              <a:t>ad opera del Nucleo di Valutazione </a:t>
            </a:r>
            <a:r>
              <a:rPr lang="it-IT" sz="1200" b="1" dirty="0" err="1">
                <a:solidFill>
                  <a:schemeClr val="tx1"/>
                </a:solidFill>
                <a:latin typeface="Montserrat" panose="00000500000000000000" pitchFamily="2" charset="0"/>
              </a:rPr>
              <a:t>Interdirezionale</a:t>
            </a:r>
            <a:r>
              <a:rPr lang="it-IT" sz="1200" b="1" dirty="0">
                <a:solidFill>
                  <a:schemeClr val="tx1"/>
                </a:solidFill>
                <a:latin typeface="Montserrat" panose="00000500000000000000" pitchFamily="2" charset="0"/>
              </a:rPr>
              <a:t> </a:t>
            </a:r>
            <a:r>
              <a:rPr lang="it-IT" sz="1200" dirty="0">
                <a:solidFill>
                  <a:schemeClr val="tx1"/>
                </a:solidFill>
                <a:latin typeface="Montserrat" panose="00000500000000000000" pitchFamily="2" charset="0"/>
              </a:rPr>
              <a:t>di Regione Lombardia che si è occupato della valutazione delle Strategie preliminari.</a:t>
            </a:r>
          </a:p>
          <a:p>
            <a:pPr marL="285750" indent="-285750" algn="just">
              <a:buFont typeface="Arial" panose="020B0604020202020204" pitchFamily="34" charset="0"/>
              <a:buChar char="•"/>
            </a:pPr>
            <a:r>
              <a:rPr lang="it-IT" sz="1200" dirty="0">
                <a:solidFill>
                  <a:schemeClr val="tx1"/>
                </a:solidFill>
                <a:latin typeface="Montserrat" panose="00000500000000000000" pitchFamily="2" charset="0"/>
              </a:rPr>
              <a:t>A valle di questa verifica si procederà con la sottoscrizione, con ciascun Comune selezionato, della “Convenzione per l’attuazione delle SUS”. Con la sottoscrizione della Convenzione R.L. procederà all’assunzione dell’impegno di spesa a favore dei Comuni.</a:t>
            </a:r>
          </a:p>
          <a:p>
            <a:pPr algn="just"/>
            <a:r>
              <a:rPr lang="it-IT" sz="1200" dirty="0">
                <a:solidFill>
                  <a:schemeClr val="tx1"/>
                </a:solidFill>
                <a:latin typeface="Montserrat" panose="00000500000000000000" pitchFamily="2" charset="0"/>
              </a:rPr>
              <a:t>2.    approva lo </a:t>
            </a:r>
            <a:r>
              <a:rPr lang="it-IT" sz="1200" b="1" dirty="0">
                <a:solidFill>
                  <a:schemeClr val="tx1"/>
                </a:solidFill>
                <a:latin typeface="Montserrat" panose="00000500000000000000" pitchFamily="2" charset="0"/>
              </a:rPr>
              <a:t>schema di Convenzione </a:t>
            </a:r>
            <a:r>
              <a:rPr lang="it-IT" sz="1200" dirty="0">
                <a:solidFill>
                  <a:schemeClr val="tx1"/>
                </a:solidFill>
                <a:latin typeface="Montserrat" panose="00000500000000000000" pitchFamily="2" charset="0"/>
              </a:rPr>
              <a:t>che verrà sottoscritta con i Comuni.</a:t>
            </a:r>
          </a:p>
          <a:p>
            <a:r>
              <a:rPr lang="it-IT" sz="1200" dirty="0">
                <a:solidFill>
                  <a:schemeClr val="tx1"/>
                </a:solidFill>
                <a:latin typeface="Montserrat" panose="00000500000000000000" pitchFamily="2" charset="0"/>
              </a:rPr>
              <a:t>Con la sottoscrizione della Convenzione prende avvio il percorso di attuazione e monitoraggio delle Strategie.</a:t>
            </a:r>
          </a:p>
        </p:txBody>
      </p:sp>
      <p:sp>
        <p:nvSpPr>
          <p:cNvPr id="16" name="Rettangolo 15">
            <a:extLst>
              <a:ext uri="{FF2B5EF4-FFF2-40B4-BE49-F238E27FC236}">
                <a16:creationId xmlns:a16="http://schemas.microsoft.com/office/drawing/2014/main" id="{AFD8FE66-AF14-41CD-AB57-B0D9057055BD}"/>
              </a:ext>
            </a:extLst>
          </p:cNvPr>
          <p:cNvSpPr/>
          <p:nvPr/>
        </p:nvSpPr>
        <p:spPr>
          <a:xfrm>
            <a:off x="774671" y="992155"/>
            <a:ext cx="10303833" cy="2367280"/>
          </a:xfrm>
          <a:prstGeom prst="rect">
            <a:avLst/>
          </a:prstGeom>
          <a:solidFill>
            <a:srgbClr val="72C293"/>
          </a:solidFill>
        </p:spPr>
        <p:style>
          <a:lnRef idx="1">
            <a:schemeClr val="accent1"/>
          </a:lnRef>
          <a:fillRef idx="3">
            <a:schemeClr val="accent1"/>
          </a:fillRef>
          <a:effectRef idx="2">
            <a:schemeClr val="accent1"/>
          </a:effectRef>
          <a:fontRef idx="minor">
            <a:schemeClr val="lt1"/>
          </a:fontRef>
        </p:style>
        <p:txBody>
          <a:bodyPr rtlCol="0" anchor="ctr"/>
          <a:lstStyle/>
          <a:p>
            <a:endParaRPr lang="it-IT" dirty="0">
              <a:latin typeface="Century Gothic" panose="020B0502020202020204" pitchFamily="34" charset="0"/>
            </a:endParaRPr>
          </a:p>
        </p:txBody>
      </p:sp>
      <p:sp>
        <p:nvSpPr>
          <p:cNvPr id="17" name="Rettangolo 16">
            <a:extLst>
              <a:ext uri="{FF2B5EF4-FFF2-40B4-BE49-F238E27FC236}">
                <a16:creationId xmlns:a16="http://schemas.microsoft.com/office/drawing/2014/main" id="{6EF09DA7-2DA5-4F76-A787-9992934EB72E}"/>
              </a:ext>
            </a:extLst>
          </p:cNvPr>
          <p:cNvSpPr/>
          <p:nvPr/>
        </p:nvSpPr>
        <p:spPr>
          <a:xfrm>
            <a:off x="11216640" y="1125872"/>
            <a:ext cx="243840" cy="2367280"/>
          </a:xfrm>
          <a:prstGeom prst="rect">
            <a:avLst/>
          </a:prstGeom>
          <a:solidFill>
            <a:srgbClr val="72C29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8" name="Rettangolo 17">
            <a:extLst>
              <a:ext uri="{FF2B5EF4-FFF2-40B4-BE49-F238E27FC236}">
                <a16:creationId xmlns:a16="http://schemas.microsoft.com/office/drawing/2014/main" id="{7B36CA65-834B-4117-B811-69ED54721BCC}"/>
              </a:ext>
            </a:extLst>
          </p:cNvPr>
          <p:cNvSpPr/>
          <p:nvPr/>
        </p:nvSpPr>
        <p:spPr>
          <a:xfrm>
            <a:off x="11612316" y="1125872"/>
            <a:ext cx="158044" cy="2367280"/>
          </a:xfrm>
          <a:prstGeom prst="rect">
            <a:avLst/>
          </a:prstGeom>
          <a:solidFill>
            <a:srgbClr val="72C29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9" name="Rettangolo 18">
            <a:extLst>
              <a:ext uri="{FF2B5EF4-FFF2-40B4-BE49-F238E27FC236}">
                <a16:creationId xmlns:a16="http://schemas.microsoft.com/office/drawing/2014/main" id="{919D7972-384A-4FE3-8C1B-F8FB77014020}"/>
              </a:ext>
            </a:extLst>
          </p:cNvPr>
          <p:cNvSpPr/>
          <p:nvPr/>
        </p:nvSpPr>
        <p:spPr>
          <a:xfrm>
            <a:off x="11892844" y="1125872"/>
            <a:ext cx="85796" cy="2367280"/>
          </a:xfrm>
          <a:prstGeom prst="rect">
            <a:avLst/>
          </a:prstGeom>
          <a:solidFill>
            <a:srgbClr val="72C29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cxnSp>
        <p:nvCxnSpPr>
          <p:cNvPr id="20" name="Connettore 2 19">
            <a:extLst>
              <a:ext uri="{FF2B5EF4-FFF2-40B4-BE49-F238E27FC236}">
                <a16:creationId xmlns:a16="http://schemas.microsoft.com/office/drawing/2014/main" id="{42F5612F-8767-4A67-9A66-0C3B3D53615E}"/>
              </a:ext>
            </a:extLst>
          </p:cNvPr>
          <p:cNvCxnSpPr>
            <a:cxnSpLocks/>
          </p:cNvCxnSpPr>
          <p:nvPr/>
        </p:nvCxnSpPr>
        <p:spPr>
          <a:xfrm>
            <a:off x="846902" y="3109912"/>
            <a:ext cx="10251439" cy="0"/>
          </a:xfrm>
          <a:prstGeom prst="straightConnector1">
            <a:avLst/>
          </a:prstGeom>
          <a:ln w="50800">
            <a:solidFill>
              <a:schemeClr val="bg1"/>
            </a:solidFill>
            <a:tailEnd type="triangle"/>
          </a:ln>
        </p:spPr>
        <p:style>
          <a:lnRef idx="2">
            <a:schemeClr val="accent1"/>
          </a:lnRef>
          <a:fillRef idx="0">
            <a:schemeClr val="accent1"/>
          </a:fillRef>
          <a:effectRef idx="1">
            <a:schemeClr val="accent1"/>
          </a:effectRef>
          <a:fontRef idx="minor">
            <a:schemeClr val="tx1"/>
          </a:fontRef>
        </p:style>
      </p:cxnSp>
      <p:sp>
        <p:nvSpPr>
          <p:cNvPr id="21" name="Rettangolo con angoli arrotondati 20">
            <a:extLst>
              <a:ext uri="{FF2B5EF4-FFF2-40B4-BE49-F238E27FC236}">
                <a16:creationId xmlns:a16="http://schemas.microsoft.com/office/drawing/2014/main" id="{0121BD92-F0FE-4D5D-8738-0480BA1F691F}"/>
              </a:ext>
            </a:extLst>
          </p:cNvPr>
          <p:cNvSpPr/>
          <p:nvPr/>
        </p:nvSpPr>
        <p:spPr>
          <a:xfrm>
            <a:off x="6902247" y="1277900"/>
            <a:ext cx="4003877" cy="1423434"/>
          </a:xfrm>
          <a:prstGeom prst="roundRect">
            <a:avLst/>
          </a:prstGeom>
          <a:solidFill>
            <a:srgbClr val="00834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it-IT" dirty="0">
                <a:latin typeface="Century Gothic" panose="020B0502020202020204" pitchFamily="34" charset="0"/>
              </a:rPr>
              <a:t>Accompagnamento nel percorso di co-programmazione per la finalizzazione delle Strategie definitive</a:t>
            </a:r>
          </a:p>
        </p:txBody>
      </p:sp>
      <p:sp>
        <p:nvSpPr>
          <p:cNvPr id="26" name="Rettangolo con angoli arrotondati 25">
            <a:extLst>
              <a:ext uri="{FF2B5EF4-FFF2-40B4-BE49-F238E27FC236}">
                <a16:creationId xmlns:a16="http://schemas.microsoft.com/office/drawing/2014/main" id="{7CB08169-8534-4DFD-A49A-CB8D2F9B5370}"/>
              </a:ext>
            </a:extLst>
          </p:cNvPr>
          <p:cNvSpPr/>
          <p:nvPr/>
        </p:nvSpPr>
        <p:spPr>
          <a:xfrm>
            <a:off x="1683058" y="1442372"/>
            <a:ext cx="4003878" cy="1146493"/>
          </a:xfrm>
          <a:prstGeom prst="roundRect">
            <a:avLst/>
          </a:prstGeom>
          <a:solidFill>
            <a:srgbClr val="00834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it-IT" dirty="0">
                <a:latin typeface="Century Gothic" panose="020B0502020202020204" pitchFamily="34" charset="0"/>
              </a:rPr>
              <a:t>Approvazione del testo della Convenzione</a:t>
            </a:r>
          </a:p>
        </p:txBody>
      </p:sp>
      <p:cxnSp>
        <p:nvCxnSpPr>
          <p:cNvPr id="29" name="Connettore 2 28">
            <a:extLst>
              <a:ext uri="{FF2B5EF4-FFF2-40B4-BE49-F238E27FC236}">
                <a16:creationId xmlns:a16="http://schemas.microsoft.com/office/drawing/2014/main" id="{D666245E-BFE9-432E-B1A7-C78F69176973}"/>
              </a:ext>
            </a:extLst>
          </p:cNvPr>
          <p:cNvCxnSpPr>
            <a:cxnSpLocks/>
          </p:cNvCxnSpPr>
          <p:nvPr/>
        </p:nvCxnSpPr>
        <p:spPr>
          <a:xfrm>
            <a:off x="8971089" y="2752436"/>
            <a:ext cx="0" cy="1163645"/>
          </a:xfrm>
          <a:prstGeom prst="straightConnector1">
            <a:avLst/>
          </a:prstGeom>
          <a:ln w="50800">
            <a:solidFill>
              <a:schemeClr val="accent5">
                <a:lumMod val="60000"/>
                <a:lumOff val="40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30" name="CasellaDiTesto 29">
            <a:extLst>
              <a:ext uri="{FF2B5EF4-FFF2-40B4-BE49-F238E27FC236}">
                <a16:creationId xmlns:a16="http://schemas.microsoft.com/office/drawing/2014/main" id="{5163043D-9275-4FAB-8361-7E88E2823B16}"/>
              </a:ext>
            </a:extLst>
          </p:cNvPr>
          <p:cNvSpPr txBox="1"/>
          <p:nvPr/>
        </p:nvSpPr>
        <p:spPr>
          <a:xfrm>
            <a:off x="780727" y="2744909"/>
            <a:ext cx="1096619" cy="369331"/>
          </a:xfrm>
          <a:prstGeom prst="rect">
            <a:avLst/>
          </a:prstGeom>
          <a:noFill/>
        </p:spPr>
        <p:txBody>
          <a:bodyPr wrap="square" rtlCol="0">
            <a:spAutoFit/>
          </a:bodyPr>
          <a:lstStyle/>
          <a:p>
            <a:r>
              <a:rPr lang="it-IT" b="1" dirty="0">
                <a:solidFill>
                  <a:schemeClr val="bg1"/>
                </a:solidFill>
                <a:latin typeface="Century Gothic" panose="020B0502020202020204" pitchFamily="34" charset="0"/>
              </a:rPr>
              <a:t>2022</a:t>
            </a:r>
          </a:p>
        </p:txBody>
      </p:sp>
      <p:sp>
        <p:nvSpPr>
          <p:cNvPr id="31" name="CasellaDiTesto 30">
            <a:extLst>
              <a:ext uri="{FF2B5EF4-FFF2-40B4-BE49-F238E27FC236}">
                <a16:creationId xmlns:a16="http://schemas.microsoft.com/office/drawing/2014/main" id="{14DBDEED-F3FD-4345-9E67-8F0E7CAC0DB2}"/>
              </a:ext>
            </a:extLst>
          </p:cNvPr>
          <p:cNvSpPr txBox="1"/>
          <p:nvPr/>
        </p:nvSpPr>
        <p:spPr>
          <a:xfrm>
            <a:off x="10377561" y="2752436"/>
            <a:ext cx="1096619" cy="369331"/>
          </a:xfrm>
          <a:prstGeom prst="rect">
            <a:avLst/>
          </a:prstGeom>
          <a:noFill/>
        </p:spPr>
        <p:txBody>
          <a:bodyPr wrap="square" rtlCol="0">
            <a:spAutoFit/>
          </a:bodyPr>
          <a:lstStyle/>
          <a:p>
            <a:r>
              <a:rPr lang="it-IT" b="1" dirty="0">
                <a:solidFill>
                  <a:schemeClr val="bg1"/>
                </a:solidFill>
                <a:latin typeface="Century Gothic" panose="020B0502020202020204" pitchFamily="34" charset="0"/>
              </a:rPr>
              <a:t>2022</a:t>
            </a:r>
          </a:p>
        </p:txBody>
      </p:sp>
      <p:sp>
        <p:nvSpPr>
          <p:cNvPr id="37" name="Rettangolo 36">
            <a:extLst>
              <a:ext uri="{FF2B5EF4-FFF2-40B4-BE49-F238E27FC236}">
                <a16:creationId xmlns:a16="http://schemas.microsoft.com/office/drawing/2014/main" id="{250A43C6-506A-4D84-8D44-5CF305E3F305}"/>
              </a:ext>
            </a:extLst>
          </p:cNvPr>
          <p:cNvSpPr/>
          <p:nvPr/>
        </p:nvSpPr>
        <p:spPr>
          <a:xfrm>
            <a:off x="7092928" y="3916081"/>
            <a:ext cx="3809951" cy="2275170"/>
          </a:xfrm>
          <a:prstGeom prst="rect">
            <a:avLst/>
          </a:prstGeom>
          <a:ln>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just"/>
            <a:r>
              <a:rPr lang="it-IT" sz="1300" b="1" dirty="0">
                <a:solidFill>
                  <a:schemeClr val="tx1"/>
                </a:solidFill>
                <a:latin typeface="Montserrat" panose="00000500000000000000" pitchFamily="2" charset="0"/>
              </a:rPr>
              <a:t>Chiusura del processo di co-programmazione </a:t>
            </a:r>
            <a:r>
              <a:rPr lang="it-IT" sz="1300" dirty="0">
                <a:solidFill>
                  <a:schemeClr val="tx1"/>
                </a:solidFill>
                <a:latin typeface="Montserrat" panose="00000500000000000000" pitchFamily="2" charset="0"/>
              </a:rPr>
              <a:t>con la finalizzazione delle Strategie definitive, complete dell’elenco delle operazioni, del piano finanziario e del cronoprogramma. </a:t>
            </a:r>
          </a:p>
          <a:p>
            <a:pPr algn="just"/>
            <a:endParaRPr lang="it-IT" sz="1300" dirty="0">
              <a:solidFill>
                <a:schemeClr val="tx1"/>
              </a:solidFill>
              <a:latin typeface="Montserrat" panose="00000500000000000000" pitchFamily="2" charset="0"/>
            </a:endParaRPr>
          </a:p>
          <a:p>
            <a:pPr algn="just"/>
            <a:r>
              <a:rPr lang="it-IT" sz="1300" dirty="0">
                <a:solidFill>
                  <a:schemeClr val="tx1"/>
                </a:solidFill>
                <a:latin typeface="Montserrat" panose="00000500000000000000" pitchFamily="2" charset="0"/>
              </a:rPr>
              <a:t>La chiusura del processo di co-programmazione non comporta l’approvazione della Strategia che è invece demandata al Nucleo di Valutazione.</a:t>
            </a:r>
          </a:p>
        </p:txBody>
      </p:sp>
      <p:cxnSp>
        <p:nvCxnSpPr>
          <p:cNvPr id="38" name="Connettore 2 37">
            <a:extLst>
              <a:ext uri="{FF2B5EF4-FFF2-40B4-BE49-F238E27FC236}">
                <a16:creationId xmlns:a16="http://schemas.microsoft.com/office/drawing/2014/main" id="{1B772901-B393-4C86-982A-033727C9CE9F}"/>
              </a:ext>
            </a:extLst>
          </p:cNvPr>
          <p:cNvCxnSpPr>
            <a:cxnSpLocks/>
          </p:cNvCxnSpPr>
          <p:nvPr/>
        </p:nvCxnSpPr>
        <p:spPr>
          <a:xfrm>
            <a:off x="3647172" y="2618579"/>
            <a:ext cx="0" cy="845253"/>
          </a:xfrm>
          <a:prstGeom prst="straightConnector1">
            <a:avLst/>
          </a:prstGeom>
          <a:ln w="50800">
            <a:solidFill>
              <a:schemeClr val="accent5">
                <a:lumMod val="60000"/>
                <a:lumOff val="40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39" name="Titolo 1">
            <a:extLst>
              <a:ext uri="{FF2B5EF4-FFF2-40B4-BE49-F238E27FC236}">
                <a16:creationId xmlns:a16="http://schemas.microsoft.com/office/drawing/2014/main" id="{7470C19C-54EE-49D4-9E87-DC1F24BC49F0}"/>
              </a:ext>
            </a:extLst>
          </p:cNvPr>
          <p:cNvSpPr txBox="1">
            <a:spLocks/>
          </p:cNvSpPr>
          <p:nvPr/>
        </p:nvSpPr>
        <p:spPr>
          <a:xfrm>
            <a:off x="833121" y="187607"/>
            <a:ext cx="9560559" cy="660503"/>
          </a:xfrm>
          <a:prstGeom prst="rect">
            <a:avLst/>
          </a:prstGeom>
          <a:solidFill>
            <a:srgbClr val="00B050"/>
          </a:solidFill>
        </p:spPr>
        <p:txBody>
          <a:bodyPr vert="horz" lIns="121920" tIns="60960" rIns="121920" bIns="6096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609585">
              <a:defRPr/>
            </a:pPr>
            <a:r>
              <a:rPr lang="it-IT" sz="2400" b="1" dirty="0">
                <a:solidFill>
                  <a:schemeClr val="bg1"/>
                </a:solidFill>
                <a:latin typeface="Montserrat" pitchFamily="2" charset="77"/>
                <a:ea typeface="Roboto" panose="02000000000000000000" pitchFamily="2" charset="0"/>
              </a:rPr>
              <a:t>Stato dell’arte</a:t>
            </a:r>
          </a:p>
        </p:txBody>
      </p:sp>
    </p:spTree>
    <p:extLst>
      <p:ext uri="{BB962C8B-B14F-4D97-AF65-F5344CB8AC3E}">
        <p14:creationId xmlns:p14="http://schemas.microsoft.com/office/powerpoint/2010/main" val="1972806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1">
            <a:extLst>
              <a:ext uri="{FF2B5EF4-FFF2-40B4-BE49-F238E27FC236}">
                <a16:creationId xmlns:a16="http://schemas.microsoft.com/office/drawing/2014/main" id="{05EBD86C-DC9A-9743-AD24-BFEBACD4EFB8}"/>
              </a:ext>
            </a:extLst>
          </p:cNvPr>
          <p:cNvSpPr txBox="1">
            <a:spLocks/>
          </p:cNvSpPr>
          <p:nvPr/>
        </p:nvSpPr>
        <p:spPr>
          <a:xfrm>
            <a:off x="1067461" y="269485"/>
            <a:ext cx="9437257" cy="660503"/>
          </a:xfrm>
          <a:prstGeom prst="rect">
            <a:avLst/>
          </a:prstGeom>
        </p:spPr>
        <p:txBody>
          <a:bodyPr vert="horz" lIns="121920" tIns="60960" rIns="121920" bIns="6096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609585">
              <a:defRPr/>
            </a:pPr>
            <a:endParaRPr lang="it-IT" sz="2400" b="1" dirty="0">
              <a:solidFill>
                <a:srgbClr val="008341"/>
              </a:solidFill>
              <a:latin typeface="Montserrat" pitchFamily="2" charset="77"/>
              <a:ea typeface="Roboto" panose="02000000000000000000" pitchFamily="2" charset="0"/>
            </a:endParaRPr>
          </a:p>
        </p:txBody>
      </p:sp>
      <p:sp>
        <p:nvSpPr>
          <p:cNvPr id="7" name="Slide Number Placeholder 2">
            <a:extLst>
              <a:ext uri="{FF2B5EF4-FFF2-40B4-BE49-F238E27FC236}">
                <a16:creationId xmlns:a16="http://schemas.microsoft.com/office/drawing/2014/main" id="{C9741904-5FA4-D542-BEC6-61FDB0D7B1D2}"/>
              </a:ext>
            </a:extLst>
          </p:cNvPr>
          <p:cNvSpPr>
            <a:spLocks noGrp="1"/>
          </p:cNvSpPr>
          <p:nvPr>
            <p:ph type="sldNum" sz="quarter" idx="12"/>
          </p:nvPr>
        </p:nvSpPr>
        <p:spPr>
          <a:xfrm>
            <a:off x="-1108943" y="6296722"/>
            <a:ext cx="2844800" cy="365125"/>
          </a:xfrm>
        </p:spPr>
        <p:txBody>
          <a:bodyPr/>
          <a:lstStyle/>
          <a:p>
            <a:fld id="{49BB6CCB-ABA9-DF47-8B77-5ED46CF7886A}" type="slidenum">
              <a:rPr lang="it-IT" b="1" smtClean="0">
                <a:solidFill>
                  <a:schemeClr val="bg1"/>
                </a:solidFill>
                <a:latin typeface="Montserrat" pitchFamily="2" charset="77"/>
                <a:ea typeface="Roboto" panose="02000000000000000000" pitchFamily="2" charset="0"/>
              </a:rPr>
              <a:t>6</a:t>
            </a:fld>
            <a:endParaRPr lang="it-IT" b="1" dirty="0">
              <a:solidFill>
                <a:schemeClr val="bg1"/>
              </a:solidFill>
              <a:latin typeface="Montserrat" pitchFamily="2" charset="77"/>
              <a:ea typeface="Roboto" panose="02000000000000000000" pitchFamily="2" charset="0"/>
            </a:endParaRPr>
          </a:p>
        </p:txBody>
      </p:sp>
      <p:sp>
        <p:nvSpPr>
          <p:cNvPr id="11" name="Titolo 1">
            <a:extLst>
              <a:ext uri="{FF2B5EF4-FFF2-40B4-BE49-F238E27FC236}">
                <a16:creationId xmlns:a16="http://schemas.microsoft.com/office/drawing/2014/main" id="{663E097C-2455-4D43-B775-9387D805A787}"/>
              </a:ext>
            </a:extLst>
          </p:cNvPr>
          <p:cNvSpPr txBox="1">
            <a:spLocks/>
          </p:cNvSpPr>
          <p:nvPr/>
        </p:nvSpPr>
        <p:spPr>
          <a:xfrm>
            <a:off x="809284" y="196153"/>
            <a:ext cx="9560559" cy="660503"/>
          </a:xfrm>
          <a:prstGeom prst="rect">
            <a:avLst/>
          </a:prstGeom>
          <a:solidFill>
            <a:srgbClr val="D9D9D9"/>
          </a:solidFill>
          <a:ln>
            <a:noFill/>
          </a:ln>
        </p:spPr>
        <p:txBody>
          <a:bodyPr vert="horz" lIns="121920" tIns="60960" rIns="121920" bIns="6096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609585">
              <a:defRPr/>
            </a:pPr>
            <a:r>
              <a:rPr lang="it-IT" sz="2400" b="1" dirty="0">
                <a:solidFill>
                  <a:schemeClr val="bg1"/>
                </a:solidFill>
                <a:latin typeface="Montserrat" pitchFamily="2" charset="77"/>
                <a:ea typeface="Roboto" panose="02000000000000000000" pitchFamily="2" charset="0"/>
              </a:rPr>
              <a:t>Strategie di Sviluppo Urbano Sostenibile - Prossimi passi</a:t>
            </a:r>
          </a:p>
        </p:txBody>
      </p:sp>
      <p:sp>
        <p:nvSpPr>
          <p:cNvPr id="6" name="Rettangolo 5">
            <a:extLst>
              <a:ext uri="{FF2B5EF4-FFF2-40B4-BE49-F238E27FC236}">
                <a16:creationId xmlns:a16="http://schemas.microsoft.com/office/drawing/2014/main" id="{8F052D35-C1A9-0213-DDFC-539F8C0365DB}"/>
              </a:ext>
            </a:extLst>
          </p:cNvPr>
          <p:cNvSpPr/>
          <p:nvPr/>
        </p:nvSpPr>
        <p:spPr>
          <a:xfrm>
            <a:off x="1286337" y="1330960"/>
            <a:ext cx="10170153" cy="2367280"/>
          </a:xfrm>
          <a:prstGeom prst="rect">
            <a:avLst/>
          </a:prstGeom>
          <a:solidFill>
            <a:srgbClr val="D9D9D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2" name="Rettangolo 11">
            <a:extLst>
              <a:ext uri="{FF2B5EF4-FFF2-40B4-BE49-F238E27FC236}">
                <a16:creationId xmlns:a16="http://schemas.microsoft.com/office/drawing/2014/main" id="{1DC6A7C9-147F-A0A3-081B-A42A47FC68B4}"/>
              </a:ext>
            </a:extLst>
          </p:cNvPr>
          <p:cNvSpPr/>
          <p:nvPr/>
        </p:nvSpPr>
        <p:spPr>
          <a:xfrm>
            <a:off x="11706881" y="1330960"/>
            <a:ext cx="96931" cy="2367280"/>
          </a:xfrm>
          <a:prstGeom prst="rect">
            <a:avLst/>
          </a:prstGeom>
          <a:solidFill>
            <a:srgbClr val="D9D9D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3" name="Rettangolo 12">
            <a:extLst>
              <a:ext uri="{FF2B5EF4-FFF2-40B4-BE49-F238E27FC236}">
                <a16:creationId xmlns:a16="http://schemas.microsoft.com/office/drawing/2014/main" id="{E354C462-CAFD-1343-B623-52FF9DCBEF32}"/>
              </a:ext>
            </a:extLst>
          </p:cNvPr>
          <p:cNvSpPr/>
          <p:nvPr/>
        </p:nvSpPr>
        <p:spPr>
          <a:xfrm>
            <a:off x="11899170" y="1330960"/>
            <a:ext cx="79469" cy="2367280"/>
          </a:xfrm>
          <a:prstGeom prst="rect">
            <a:avLst/>
          </a:prstGeom>
          <a:solidFill>
            <a:srgbClr val="D9D9D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cxnSp>
        <p:nvCxnSpPr>
          <p:cNvPr id="9" name="Connettore 2 8">
            <a:extLst>
              <a:ext uri="{FF2B5EF4-FFF2-40B4-BE49-F238E27FC236}">
                <a16:creationId xmlns:a16="http://schemas.microsoft.com/office/drawing/2014/main" id="{33D073A2-F9FA-2F3F-2220-431D64BC9152}"/>
              </a:ext>
            </a:extLst>
          </p:cNvPr>
          <p:cNvCxnSpPr>
            <a:cxnSpLocks/>
          </p:cNvCxnSpPr>
          <p:nvPr/>
        </p:nvCxnSpPr>
        <p:spPr>
          <a:xfrm>
            <a:off x="1290321" y="3454400"/>
            <a:ext cx="10170159" cy="0"/>
          </a:xfrm>
          <a:prstGeom prst="straightConnector1">
            <a:avLst/>
          </a:prstGeom>
          <a:ln w="50800">
            <a:solidFill>
              <a:schemeClr val="bg1"/>
            </a:solidFill>
            <a:tailEnd type="triangle"/>
          </a:ln>
        </p:spPr>
        <p:style>
          <a:lnRef idx="2">
            <a:schemeClr val="accent1"/>
          </a:lnRef>
          <a:fillRef idx="0">
            <a:schemeClr val="accent1"/>
          </a:fillRef>
          <a:effectRef idx="1">
            <a:schemeClr val="accent1"/>
          </a:effectRef>
          <a:fontRef idx="minor">
            <a:schemeClr val="tx1"/>
          </a:fontRef>
        </p:style>
      </p:cxnSp>
      <p:sp>
        <p:nvSpPr>
          <p:cNvPr id="20" name="Rettangolo 19">
            <a:extLst>
              <a:ext uri="{FF2B5EF4-FFF2-40B4-BE49-F238E27FC236}">
                <a16:creationId xmlns:a16="http://schemas.microsoft.com/office/drawing/2014/main" id="{68A48941-B946-5B4F-E5FF-3E8C830E5582}"/>
              </a:ext>
            </a:extLst>
          </p:cNvPr>
          <p:cNvSpPr/>
          <p:nvPr/>
        </p:nvSpPr>
        <p:spPr>
          <a:xfrm>
            <a:off x="809284" y="1330960"/>
            <a:ext cx="85796" cy="2367280"/>
          </a:xfrm>
          <a:prstGeom prst="rect">
            <a:avLst/>
          </a:prstGeom>
          <a:solidFill>
            <a:srgbClr val="D9D9D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21" name="Rettangolo 20">
            <a:extLst>
              <a:ext uri="{FF2B5EF4-FFF2-40B4-BE49-F238E27FC236}">
                <a16:creationId xmlns:a16="http://schemas.microsoft.com/office/drawing/2014/main" id="{0E4E617F-0E28-1DF1-FCD8-46A4A0FD229E}"/>
              </a:ext>
            </a:extLst>
          </p:cNvPr>
          <p:cNvSpPr/>
          <p:nvPr/>
        </p:nvSpPr>
        <p:spPr>
          <a:xfrm>
            <a:off x="1005809" y="1330960"/>
            <a:ext cx="158044" cy="2367280"/>
          </a:xfrm>
          <a:prstGeom prst="rect">
            <a:avLst/>
          </a:prstGeom>
          <a:solidFill>
            <a:srgbClr val="D9D9D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27" name="CasellaDiTesto 26">
            <a:extLst>
              <a:ext uri="{FF2B5EF4-FFF2-40B4-BE49-F238E27FC236}">
                <a16:creationId xmlns:a16="http://schemas.microsoft.com/office/drawing/2014/main" id="{18BCBE2A-BC1C-D9DC-87A3-7E50F7423FA4}"/>
              </a:ext>
            </a:extLst>
          </p:cNvPr>
          <p:cNvSpPr txBox="1"/>
          <p:nvPr/>
        </p:nvSpPr>
        <p:spPr>
          <a:xfrm>
            <a:off x="1360279" y="2990078"/>
            <a:ext cx="1096619" cy="369331"/>
          </a:xfrm>
          <a:prstGeom prst="rect">
            <a:avLst/>
          </a:prstGeom>
          <a:noFill/>
        </p:spPr>
        <p:txBody>
          <a:bodyPr wrap="square" rtlCol="0">
            <a:spAutoFit/>
          </a:bodyPr>
          <a:lstStyle/>
          <a:p>
            <a:r>
              <a:rPr lang="it-IT" b="1" dirty="0">
                <a:solidFill>
                  <a:schemeClr val="bg1"/>
                </a:solidFill>
                <a:latin typeface="Century Gothic" panose="020B0502020202020204" pitchFamily="34" charset="0"/>
              </a:rPr>
              <a:t>… 2022</a:t>
            </a:r>
          </a:p>
        </p:txBody>
      </p:sp>
      <p:sp>
        <p:nvSpPr>
          <p:cNvPr id="25" name="Rettangolo con angoli arrotondati 24">
            <a:extLst>
              <a:ext uri="{FF2B5EF4-FFF2-40B4-BE49-F238E27FC236}">
                <a16:creationId xmlns:a16="http://schemas.microsoft.com/office/drawing/2014/main" id="{DBBF3A61-D817-F740-17F2-A18DEE46BC38}"/>
              </a:ext>
            </a:extLst>
          </p:cNvPr>
          <p:cNvSpPr/>
          <p:nvPr/>
        </p:nvSpPr>
        <p:spPr>
          <a:xfrm>
            <a:off x="1532872" y="1708365"/>
            <a:ext cx="3088253" cy="1094883"/>
          </a:xfrm>
          <a:prstGeom prst="roundRect">
            <a:avLst/>
          </a:prstGeom>
          <a:solidFill>
            <a:srgbClr val="72C293"/>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it-IT" dirty="0">
                <a:latin typeface="Century Gothic" panose="020B0502020202020204" pitchFamily="34" charset="0"/>
              </a:rPr>
              <a:t>Presentazione </a:t>
            </a:r>
            <a:r>
              <a:rPr lang="it-IT" b="1" dirty="0">
                <a:latin typeface="Century Gothic" panose="020B0502020202020204" pitchFamily="34" charset="0"/>
              </a:rPr>
              <a:t>STRATEGIE DEFINITIVE </a:t>
            </a:r>
            <a:r>
              <a:rPr lang="it-IT" dirty="0">
                <a:latin typeface="Century Gothic" panose="020B0502020202020204" pitchFamily="34" charset="0"/>
              </a:rPr>
              <a:t>da parte dei comuni su SI</a:t>
            </a:r>
          </a:p>
        </p:txBody>
      </p:sp>
      <p:cxnSp>
        <p:nvCxnSpPr>
          <p:cNvPr id="30" name="Connettore 2 29">
            <a:extLst>
              <a:ext uri="{FF2B5EF4-FFF2-40B4-BE49-F238E27FC236}">
                <a16:creationId xmlns:a16="http://schemas.microsoft.com/office/drawing/2014/main" id="{B47CD72D-3047-64C1-80B6-136E11BABCFA}"/>
              </a:ext>
            </a:extLst>
          </p:cNvPr>
          <p:cNvCxnSpPr>
            <a:cxnSpLocks/>
          </p:cNvCxnSpPr>
          <p:nvPr/>
        </p:nvCxnSpPr>
        <p:spPr>
          <a:xfrm>
            <a:off x="3094780" y="2803248"/>
            <a:ext cx="0" cy="1081822"/>
          </a:xfrm>
          <a:prstGeom prst="straightConnector1">
            <a:avLst/>
          </a:prstGeom>
          <a:ln w="50800">
            <a:solidFill>
              <a:schemeClr val="accent5">
                <a:lumMod val="60000"/>
                <a:lumOff val="40000"/>
              </a:schemeClr>
            </a:solidFill>
            <a:tailEnd type="triangle"/>
          </a:ln>
        </p:spPr>
        <p:style>
          <a:lnRef idx="2">
            <a:schemeClr val="accent1"/>
          </a:lnRef>
          <a:fillRef idx="0">
            <a:schemeClr val="accent1"/>
          </a:fillRef>
          <a:effectRef idx="1">
            <a:schemeClr val="accent1"/>
          </a:effectRef>
          <a:fontRef idx="minor">
            <a:schemeClr val="tx1"/>
          </a:fontRef>
        </p:style>
      </p:cxnSp>
      <p:pic>
        <p:nvPicPr>
          <p:cNvPr id="36" name="Immagine 35">
            <a:extLst>
              <a:ext uri="{FF2B5EF4-FFF2-40B4-BE49-F238E27FC236}">
                <a16:creationId xmlns:a16="http://schemas.microsoft.com/office/drawing/2014/main" id="{0ADAAF4C-4291-413D-4017-39D4A637FC07}"/>
              </a:ext>
            </a:extLst>
          </p:cNvPr>
          <p:cNvPicPr>
            <a:picLocks noChangeAspect="1"/>
          </p:cNvPicPr>
          <p:nvPr/>
        </p:nvPicPr>
        <p:blipFill>
          <a:blip r:embed="rId3">
            <a:alphaModFix amt="50000"/>
          </a:blip>
          <a:stretch>
            <a:fillRect/>
          </a:stretch>
        </p:blipFill>
        <p:spPr>
          <a:xfrm>
            <a:off x="1560881" y="3898131"/>
            <a:ext cx="3032234" cy="2763716"/>
          </a:xfrm>
          <a:prstGeom prst="rect">
            <a:avLst/>
          </a:prstGeom>
          <a:ln w="28575">
            <a:solidFill>
              <a:srgbClr val="12994A"/>
            </a:solidFill>
          </a:ln>
        </p:spPr>
      </p:pic>
      <p:cxnSp>
        <p:nvCxnSpPr>
          <p:cNvPr id="37" name="Connettore 2 36">
            <a:extLst>
              <a:ext uri="{FF2B5EF4-FFF2-40B4-BE49-F238E27FC236}">
                <a16:creationId xmlns:a16="http://schemas.microsoft.com/office/drawing/2014/main" id="{3EE0FC7A-C437-4382-2509-92146F200AFF}"/>
              </a:ext>
            </a:extLst>
          </p:cNvPr>
          <p:cNvCxnSpPr>
            <a:cxnSpLocks/>
            <a:stCxn id="38" idx="2"/>
          </p:cNvCxnSpPr>
          <p:nvPr/>
        </p:nvCxnSpPr>
        <p:spPr>
          <a:xfrm flipH="1">
            <a:off x="6496324" y="2799150"/>
            <a:ext cx="10019" cy="1127409"/>
          </a:xfrm>
          <a:prstGeom prst="straightConnector1">
            <a:avLst/>
          </a:prstGeom>
          <a:ln w="50800">
            <a:solidFill>
              <a:schemeClr val="accent5">
                <a:lumMod val="60000"/>
                <a:lumOff val="40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38" name="Rettangolo con angoli arrotondati 37">
            <a:extLst>
              <a:ext uri="{FF2B5EF4-FFF2-40B4-BE49-F238E27FC236}">
                <a16:creationId xmlns:a16="http://schemas.microsoft.com/office/drawing/2014/main" id="{A803208C-F059-427E-B02D-2B72AD14E332}"/>
              </a:ext>
            </a:extLst>
          </p:cNvPr>
          <p:cNvSpPr/>
          <p:nvPr/>
        </p:nvSpPr>
        <p:spPr>
          <a:xfrm>
            <a:off x="5383913" y="1704267"/>
            <a:ext cx="2244860" cy="1094883"/>
          </a:xfrm>
          <a:prstGeom prst="roundRect">
            <a:avLst/>
          </a:prstGeom>
          <a:solidFill>
            <a:srgbClr val="72C293"/>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it-IT" dirty="0">
                <a:latin typeface="Century Gothic" panose="020B0502020202020204" pitchFamily="34" charset="0"/>
              </a:rPr>
              <a:t>Valutazione e approvazione delle strategie definitive</a:t>
            </a:r>
          </a:p>
        </p:txBody>
      </p:sp>
      <p:sp>
        <p:nvSpPr>
          <p:cNvPr id="39" name="Rettangolo 38">
            <a:extLst>
              <a:ext uri="{FF2B5EF4-FFF2-40B4-BE49-F238E27FC236}">
                <a16:creationId xmlns:a16="http://schemas.microsoft.com/office/drawing/2014/main" id="{27F41C43-D91F-81D5-A527-4F3D3C87B21B}"/>
              </a:ext>
            </a:extLst>
          </p:cNvPr>
          <p:cNvSpPr/>
          <p:nvPr/>
        </p:nvSpPr>
        <p:spPr>
          <a:xfrm>
            <a:off x="5181958" y="3942974"/>
            <a:ext cx="2583228" cy="2776777"/>
          </a:xfrm>
          <a:prstGeom prst="rect">
            <a:avLst/>
          </a:prstGeom>
          <a:ln>
            <a:solidFill>
              <a:schemeClr val="bg1">
                <a:lumMod val="65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171450" indent="-171450">
              <a:spcAft>
                <a:spcPts val="600"/>
              </a:spcAft>
              <a:buFont typeface="Arial" panose="020B0604020202020204" pitchFamily="34" charset="0"/>
              <a:buChar char="•"/>
            </a:pPr>
            <a:r>
              <a:rPr lang="it-IT" sz="1200" dirty="0">
                <a:solidFill>
                  <a:schemeClr val="bg1">
                    <a:lumMod val="50000"/>
                  </a:schemeClr>
                </a:solidFill>
                <a:latin typeface="Montserrat" panose="00000500000000000000" pitchFamily="2" charset="0"/>
              </a:rPr>
              <a:t>istituzione del </a:t>
            </a:r>
            <a:r>
              <a:rPr lang="it-IT" sz="1200" b="1" dirty="0">
                <a:solidFill>
                  <a:schemeClr val="bg1">
                    <a:lumMod val="50000"/>
                  </a:schemeClr>
                </a:solidFill>
                <a:latin typeface="Montserrat" panose="00000500000000000000" pitchFamily="2" charset="0"/>
              </a:rPr>
              <a:t>Nucleo di Valutazione</a:t>
            </a:r>
            <a:r>
              <a:rPr lang="it-IT" sz="1200" dirty="0">
                <a:solidFill>
                  <a:schemeClr val="bg1">
                    <a:lumMod val="50000"/>
                  </a:schemeClr>
                </a:solidFill>
                <a:latin typeface="Montserrat" panose="00000500000000000000" pitchFamily="2" charset="0"/>
              </a:rPr>
              <a:t> che verificherà la coerenza delle strategie definitive con le strategie preliminari approvate e con gli esiti del percorso di co-programmazione</a:t>
            </a:r>
          </a:p>
          <a:p>
            <a:pPr marL="171450" indent="-171450">
              <a:spcAft>
                <a:spcPts val="600"/>
              </a:spcAft>
              <a:buFont typeface="Arial" panose="020B0604020202020204" pitchFamily="34" charset="0"/>
              <a:buChar char="•"/>
            </a:pPr>
            <a:r>
              <a:rPr lang="it-IT" sz="1200" dirty="0">
                <a:solidFill>
                  <a:schemeClr val="bg1">
                    <a:lumMod val="50000"/>
                  </a:schemeClr>
                </a:solidFill>
                <a:latin typeface="Montserrat" panose="00000500000000000000" pitchFamily="2" charset="0"/>
              </a:rPr>
              <a:t>Le Strategie definitive saranno approvate complete dell’elenco delle operazioni attuative</a:t>
            </a:r>
          </a:p>
        </p:txBody>
      </p:sp>
      <p:sp>
        <p:nvSpPr>
          <p:cNvPr id="40" name="Rettangolo con angoli arrotondati 39">
            <a:extLst>
              <a:ext uri="{FF2B5EF4-FFF2-40B4-BE49-F238E27FC236}">
                <a16:creationId xmlns:a16="http://schemas.microsoft.com/office/drawing/2014/main" id="{720B8B39-57ED-2DFA-3D40-B26D729B1623}"/>
              </a:ext>
            </a:extLst>
          </p:cNvPr>
          <p:cNvSpPr/>
          <p:nvPr/>
        </p:nvSpPr>
        <p:spPr>
          <a:xfrm>
            <a:off x="8527973" y="1750933"/>
            <a:ext cx="1841869" cy="1127409"/>
          </a:xfrm>
          <a:prstGeom prst="roundRect">
            <a:avLst/>
          </a:prstGeom>
          <a:solidFill>
            <a:srgbClr val="72C293"/>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it-IT" dirty="0">
                <a:latin typeface="Century Gothic" panose="020B0502020202020204" pitchFamily="34" charset="0"/>
              </a:rPr>
              <a:t>Stipula delle convenzioni e assunzione impegno</a:t>
            </a:r>
          </a:p>
        </p:txBody>
      </p:sp>
      <p:pic>
        <p:nvPicPr>
          <p:cNvPr id="14" name="Immagine 13">
            <a:extLst>
              <a:ext uri="{FF2B5EF4-FFF2-40B4-BE49-F238E27FC236}">
                <a16:creationId xmlns:a16="http://schemas.microsoft.com/office/drawing/2014/main" id="{B87EFC2C-6878-72C3-3528-61A172B4B7B2}"/>
              </a:ext>
            </a:extLst>
          </p:cNvPr>
          <p:cNvPicPr>
            <a:picLocks noChangeAspect="1"/>
          </p:cNvPicPr>
          <p:nvPr/>
        </p:nvPicPr>
        <p:blipFill rotWithShape="1">
          <a:blip r:embed="rId4"/>
          <a:srcRect l="50000" t="20228" r="7284" b="20028"/>
          <a:stretch/>
        </p:blipFill>
        <p:spPr>
          <a:xfrm>
            <a:off x="8527974" y="3080431"/>
            <a:ext cx="1841868" cy="236728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1905160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ttangolo 44">
            <a:extLst>
              <a:ext uri="{FF2B5EF4-FFF2-40B4-BE49-F238E27FC236}">
                <a16:creationId xmlns:a16="http://schemas.microsoft.com/office/drawing/2014/main" id="{2524336E-E9D6-E8DC-2FC1-BE01C83D0BB5}"/>
              </a:ext>
            </a:extLst>
          </p:cNvPr>
          <p:cNvSpPr/>
          <p:nvPr/>
        </p:nvSpPr>
        <p:spPr>
          <a:xfrm flipH="1">
            <a:off x="9536877" y="1330960"/>
            <a:ext cx="2071705" cy="2367280"/>
          </a:xfrm>
          <a:prstGeom prst="rect">
            <a:avLst/>
          </a:prstGeom>
          <a:solidFill>
            <a:srgbClr val="D9D9D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3" name="Titolo 1">
            <a:extLst>
              <a:ext uri="{FF2B5EF4-FFF2-40B4-BE49-F238E27FC236}">
                <a16:creationId xmlns:a16="http://schemas.microsoft.com/office/drawing/2014/main" id="{05EBD86C-DC9A-9743-AD24-BFEBACD4EFB8}"/>
              </a:ext>
            </a:extLst>
          </p:cNvPr>
          <p:cNvSpPr txBox="1">
            <a:spLocks/>
          </p:cNvSpPr>
          <p:nvPr/>
        </p:nvSpPr>
        <p:spPr>
          <a:xfrm>
            <a:off x="1067461" y="269485"/>
            <a:ext cx="9437257" cy="660503"/>
          </a:xfrm>
          <a:prstGeom prst="rect">
            <a:avLst/>
          </a:prstGeom>
        </p:spPr>
        <p:txBody>
          <a:bodyPr vert="horz" lIns="121920" tIns="60960" rIns="121920" bIns="6096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609585">
              <a:defRPr/>
            </a:pPr>
            <a:endParaRPr lang="it-IT" sz="2400" b="1" dirty="0">
              <a:solidFill>
                <a:srgbClr val="008341"/>
              </a:solidFill>
              <a:latin typeface="Montserrat" pitchFamily="2" charset="77"/>
              <a:ea typeface="Roboto" panose="02000000000000000000" pitchFamily="2" charset="0"/>
            </a:endParaRPr>
          </a:p>
        </p:txBody>
      </p:sp>
      <p:sp>
        <p:nvSpPr>
          <p:cNvPr id="7" name="Slide Number Placeholder 2">
            <a:extLst>
              <a:ext uri="{FF2B5EF4-FFF2-40B4-BE49-F238E27FC236}">
                <a16:creationId xmlns:a16="http://schemas.microsoft.com/office/drawing/2014/main" id="{C9741904-5FA4-D542-BEC6-61FDB0D7B1D2}"/>
              </a:ext>
            </a:extLst>
          </p:cNvPr>
          <p:cNvSpPr>
            <a:spLocks noGrp="1"/>
          </p:cNvSpPr>
          <p:nvPr>
            <p:ph type="sldNum" sz="quarter" idx="12"/>
          </p:nvPr>
        </p:nvSpPr>
        <p:spPr>
          <a:xfrm>
            <a:off x="-1108943" y="6296722"/>
            <a:ext cx="2844800" cy="365125"/>
          </a:xfrm>
        </p:spPr>
        <p:txBody>
          <a:bodyPr/>
          <a:lstStyle/>
          <a:p>
            <a:fld id="{49BB6CCB-ABA9-DF47-8B77-5ED46CF7886A}" type="slidenum">
              <a:rPr lang="it-IT" b="1" smtClean="0">
                <a:solidFill>
                  <a:schemeClr val="bg1"/>
                </a:solidFill>
                <a:latin typeface="Montserrat" pitchFamily="2" charset="77"/>
                <a:ea typeface="Roboto" panose="02000000000000000000" pitchFamily="2" charset="0"/>
              </a:rPr>
              <a:t>7</a:t>
            </a:fld>
            <a:endParaRPr lang="it-IT" b="1" dirty="0">
              <a:solidFill>
                <a:schemeClr val="bg1"/>
              </a:solidFill>
              <a:latin typeface="Montserrat" pitchFamily="2" charset="77"/>
              <a:ea typeface="Roboto" panose="02000000000000000000" pitchFamily="2" charset="0"/>
            </a:endParaRPr>
          </a:p>
        </p:txBody>
      </p:sp>
      <p:sp>
        <p:nvSpPr>
          <p:cNvPr id="11" name="Titolo 1">
            <a:extLst>
              <a:ext uri="{FF2B5EF4-FFF2-40B4-BE49-F238E27FC236}">
                <a16:creationId xmlns:a16="http://schemas.microsoft.com/office/drawing/2014/main" id="{663E097C-2455-4D43-B775-9387D805A787}"/>
              </a:ext>
            </a:extLst>
          </p:cNvPr>
          <p:cNvSpPr txBox="1">
            <a:spLocks/>
          </p:cNvSpPr>
          <p:nvPr/>
        </p:nvSpPr>
        <p:spPr>
          <a:xfrm>
            <a:off x="809284" y="196153"/>
            <a:ext cx="9560559" cy="660503"/>
          </a:xfrm>
          <a:prstGeom prst="rect">
            <a:avLst/>
          </a:prstGeom>
          <a:solidFill>
            <a:srgbClr val="D9D9D9"/>
          </a:solidFill>
          <a:ln>
            <a:noFill/>
          </a:ln>
        </p:spPr>
        <p:txBody>
          <a:bodyPr vert="horz" lIns="121920" tIns="60960" rIns="121920" bIns="6096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609585">
              <a:defRPr/>
            </a:pPr>
            <a:r>
              <a:rPr lang="it-IT" sz="2400" b="1" dirty="0">
                <a:solidFill>
                  <a:schemeClr val="bg1"/>
                </a:solidFill>
                <a:latin typeface="Montserrat" pitchFamily="2" charset="77"/>
                <a:ea typeface="Roboto" panose="02000000000000000000" pitchFamily="2" charset="0"/>
              </a:rPr>
              <a:t>Strategie di Sviluppo Urbano Sostenibile - Prossimi passi</a:t>
            </a:r>
          </a:p>
        </p:txBody>
      </p:sp>
      <p:sp>
        <p:nvSpPr>
          <p:cNvPr id="6" name="Rettangolo 5">
            <a:extLst>
              <a:ext uri="{FF2B5EF4-FFF2-40B4-BE49-F238E27FC236}">
                <a16:creationId xmlns:a16="http://schemas.microsoft.com/office/drawing/2014/main" id="{8F052D35-C1A9-0213-DDFC-539F8C0365DB}"/>
              </a:ext>
            </a:extLst>
          </p:cNvPr>
          <p:cNvSpPr/>
          <p:nvPr/>
        </p:nvSpPr>
        <p:spPr>
          <a:xfrm>
            <a:off x="1286337" y="1330960"/>
            <a:ext cx="8154297" cy="2367280"/>
          </a:xfrm>
          <a:prstGeom prst="rect">
            <a:avLst/>
          </a:prstGeom>
          <a:solidFill>
            <a:srgbClr val="D9D9D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2" name="Rettangolo 11">
            <a:extLst>
              <a:ext uri="{FF2B5EF4-FFF2-40B4-BE49-F238E27FC236}">
                <a16:creationId xmlns:a16="http://schemas.microsoft.com/office/drawing/2014/main" id="{1DC6A7C9-147F-A0A3-081B-A42A47FC68B4}"/>
              </a:ext>
            </a:extLst>
          </p:cNvPr>
          <p:cNvSpPr/>
          <p:nvPr/>
        </p:nvSpPr>
        <p:spPr>
          <a:xfrm>
            <a:off x="11706881" y="1330960"/>
            <a:ext cx="96931" cy="2367280"/>
          </a:xfrm>
          <a:prstGeom prst="rect">
            <a:avLst/>
          </a:prstGeom>
          <a:solidFill>
            <a:srgbClr val="D9D9D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3" name="Rettangolo 12">
            <a:extLst>
              <a:ext uri="{FF2B5EF4-FFF2-40B4-BE49-F238E27FC236}">
                <a16:creationId xmlns:a16="http://schemas.microsoft.com/office/drawing/2014/main" id="{E354C462-CAFD-1343-B623-52FF9DCBEF32}"/>
              </a:ext>
            </a:extLst>
          </p:cNvPr>
          <p:cNvSpPr/>
          <p:nvPr/>
        </p:nvSpPr>
        <p:spPr>
          <a:xfrm>
            <a:off x="11899170" y="1330960"/>
            <a:ext cx="79469" cy="2367280"/>
          </a:xfrm>
          <a:prstGeom prst="rect">
            <a:avLst/>
          </a:prstGeom>
          <a:solidFill>
            <a:srgbClr val="D9D9D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cxnSp>
        <p:nvCxnSpPr>
          <p:cNvPr id="9" name="Connettore 2 8">
            <a:extLst>
              <a:ext uri="{FF2B5EF4-FFF2-40B4-BE49-F238E27FC236}">
                <a16:creationId xmlns:a16="http://schemas.microsoft.com/office/drawing/2014/main" id="{33D073A2-F9FA-2F3F-2220-431D64BC9152}"/>
              </a:ext>
            </a:extLst>
          </p:cNvPr>
          <p:cNvCxnSpPr>
            <a:cxnSpLocks/>
          </p:cNvCxnSpPr>
          <p:nvPr/>
        </p:nvCxnSpPr>
        <p:spPr>
          <a:xfrm>
            <a:off x="1290321" y="3454400"/>
            <a:ext cx="10170159" cy="0"/>
          </a:xfrm>
          <a:prstGeom prst="straightConnector1">
            <a:avLst/>
          </a:prstGeom>
          <a:ln w="50800">
            <a:solidFill>
              <a:schemeClr val="bg1"/>
            </a:solidFill>
            <a:tailEnd type="triangle"/>
          </a:ln>
        </p:spPr>
        <p:style>
          <a:lnRef idx="2">
            <a:schemeClr val="accent1"/>
          </a:lnRef>
          <a:fillRef idx="0">
            <a:schemeClr val="accent1"/>
          </a:fillRef>
          <a:effectRef idx="1">
            <a:schemeClr val="accent1"/>
          </a:effectRef>
          <a:fontRef idx="minor">
            <a:schemeClr val="tx1"/>
          </a:fontRef>
        </p:style>
      </p:cxnSp>
      <p:sp>
        <p:nvSpPr>
          <p:cNvPr id="20" name="Rettangolo 19">
            <a:extLst>
              <a:ext uri="{FF2B5EF4-FFF2-40B4-BE49-F238E27FC236}">
                <a16:creationId xmlns:a16="http://schemas.microsoft.com/office/drawing/2014/main" id="{68A48941-B946-5B4F-E5FF-3E8C830E5582}"/>
              </a:ext>
            </a:extLst>
          </p:cNvPr>
          <p:cNvSpPr/>
          <p:nvPr/>
        </p:nvSpPr>
        <p:spPr>
          <a:xfrm>
            <a:off x="809284" y="1330960"/>
            <a:ext cx="85796" cy="2367280"/>
          </a:xfrm>
          <a:prstGeom prst="rect">
            <a:avLst/>
          </a:prstGeom>
          <a:solidFill>
            <a:srgbClr val="D9D9D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21" name="Rettangolo 20">
            <a:extLst>
              <a:ext uri="{FF2B5EF4-FFF2-40B4-BE49-F238E27FC236}">
                <a16:creationId xmlns:a16="http://schemas.microsoft.com/office/drawing/2014/main" id="{0E4E617F-0E28-1DF1-FCD8-46A4A0FD229E}"/>
              </a:ext>
            </a:extLst>
          </p:cNvPr>
          <p:cNvSpPr/>
          <p:nvPr/>
        </p:nvSpPr>
        <p:spPr>
          <a:xfrm>
            <a:off x="1005809" y="1330960"/>
            <a:ext cx="158044" cy="2367280"/>
          </a:xfrm>
          <a:prstGeom prst="rect">
            <a:avLst/>
          </a:prstGeom>
          <a:solidFill>
            <a:srgbClr val="D9D9D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27" name="CasellaDiTesto 26">
            <a:extLst>
              <a:ext uri="{FF2B5EF4-FFF2-40B4-BE49-F238E27FC236}">
                <a16:creationId xmlns:a16="http://schemas.microsoft.com/office/drawing/2014/main" id="{18BCBE2A-BC1C-D9DC-87A3-7E50F7423FA4}"/>
              </a:ext>
            </a:extLst>
          </p:cNvPr>
          <p:cNvSpPr txBox="1"/>
          <p:nvPr/>
        </p:nvSpPr>
        <p:spPr>
          <a:xfrm>
            <a:off x="1360279" y="2990078"/>
            <a:ext cx="1096619" cy="369331"/>
          </a:xfrm>
          <a:prstGeom prst="rect">
            <a:avLst/>
          </a:prstGeom>
          <a:noFill/>
        </p:spPr>
        <p:txBody>
          <a:bodyPr wrap="square" rtlCol="0">
            <a:spAutoFit/>
          </a:bodyPr>
          <a:lstStyle/>
          <a:p>
            <a:r>
              <a:rPr lang="it-IT" b="1" dirty="0">
                <a:solidFill>
                  <a:schemeClr val="bg1"/>
                </a:solidFill>
                <a:latin typeface="Century Gothic" panose="020B0502020202020204" pitchFamily="34" charset="0"/>
              </a:rPr>
              <a:t>… 2022</a:t>
            </a:r>
          </a:p>
        </p:txBody>
      </p:sp>
      <p:cxnSp>
        <p:nvCxnSpPr>
          <p:cNvPr id="30" name="Connettore 2 29">
            <a:extLst>
              <a:ext uri="{FF2B5EF4-FFF2-40B4-BE49-F238E27FC236}">
                <a16:creationId xmlns:a16="http://schemas.microsoft.com/office/drawing/2014/main" id="{B47CD72D-3047-64C1-80B6-136E11BABCFA}"/>
              </a:ext>
            </a:extLst>
          </p:cNvPr>
          <p:cNvCxnSpPr>
            <a:cxnSpLocks/>
          </p:cNvCxnSpPr>
          <p:nvPr/>
        </p:nvCxnSpPr>
        <p:spPr>
          <a:xfrm>
            <a:off x="2796913" y="2865780"/>
            <a:ext cx="0" cy="1375294"/>
          </a:xfrm>
          <a:prstGeom prst="straightConnector1">
            <a:avLst/>
          </a:prstGeom>
          <a:ln w="50800">
            <a:solidFill>
              <a:schemeClr val="accent5">
                <a:lumMod val="60000"/>
                <a:lumOff val="4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37" name="Connettore 2 36">
            <a:extLst>
              <a:ext uri="{FF2B5EF4-FFF2-40B4-BE49-F238E27FC236}">
                <a16:creationId xmlns:a16="http://schemas.microsoft.com/office/drawing/2014/main" id="{3EE0FC7A-C437-4382-2509-92146F200AFF}"/>
              </a:ext>
            </a:extLst>
          </p:cNvPr>
          <p:cNvCxnSpPr>
            <a:cxnSpLocks/>
          </p:cNvCxnSpPr>
          <p:nvPr/>
        </p:nvCxnSpPr>
        <p:spPr>
          <a:xfrm>
            <a:off x="6769725" y="2848835"/>
            <a:ext cx="0" cy="965614"/>
          </a:xfrm>
          <a:prstGeom prst="straightConnector1">
            <a:avLst/>
          </a:prstGeom>
          <a:ln w="50800">
            <a:solidFill>
              <a:schemeClr val="accent5">
                <a:lumMod val="60000"/>
                <a:lumOff val="40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38" name="Rettangolo con angoli arrotondati 37">
            <a:extLst>
              <a:ext uri="{FF2B5EF4-FFF2-40B4-BE49-F238E27FC236}">
                <a16:creationId xmlns:a16="http://schemas.microsoft.com/office/drawing/2014/main" id="{A803208C-F059-427E-B02D-2B72AD14E332}"/>
              </a:ext>
            </a:extLst>
          </p:cNvPr>
          <p:cNvSpPr/>
          <p:nvPr/>
        </p:nvSpPr>
        <p:spPr>
          <a:xfrm>
            <a:off x="4664792" y="1507814"/>
            <a:ext cx="4338457" cy="1341021"/>
          </a:xfrm>
          <a:prstGeom prst="roundRect">
            <a:avLst/>
          </a:prstGeom>
          <a:solidFill>
            <a:srgbClr val="72C293"/>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it-IT" dirty="0">
                <a:latin typeface="Century Gothic" panose="020B0502020202020204" pitchFamily="34" charset="0"/>
              </a:rPr>
              <a:t>Implementazione strumenti attuativi</a:t>
            </a:r>
          </a:p>
        </p:txBody>
      </p:sp>
      <p:sp>
        <p:nvSpPr>
          <p:cNvPr id="39" name="Rettangolo 38">
            <a:extLst>
              <a:ext uri="{FF2B5EF4-FFF2-40B4-BE49-F238E27FC236}">
                <a16:creationId xmlns:a16="http://schemas.microsoft.com/office/drawing/2014/main" id="{27F41C43-D91F-81D5-A527-4F3D3C87B21B}"/>
              </a:ext>
            </a:extLst>
          </p:cNvPr>
          <p:cNvSpPr/>
          <p:nvPr/>
        </p:nvSpPr>
        <p:spPr>
          <a:xfrm>
            <a:off x="4815843" y="3877327"/>
            <a:ext cx="4123110" cy="2367280"/>
          </a:xfrm>
          <a:prstGeom prst="rect">
            <a:avLst/>
          </a:prstGeom>
          <a:ln>
            <a:solidFill>
              <a:schemeClr val="bg1">
                <a:lumMod val="65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171450" indent="-171450">
              <a:spcAft>
                <a:spcPts val="600"/>
              </a:spcAft>
              <a:buFont typeface="Arial" panose="020B0604020202020204" pitchFamily="34" charset="0"/>
              <a:buChar char="•"/>
            </a:pPr>
            <a:r>
              <a:rPr lang="it-IT" sz="1200" b="1" dirty="0">
                <a:solidFill>
                  <a:schemeClr val="bg1">
                    <a:lumMod val="50000"/>
                  </a:schemeClr>
                </a:solidFill>
                <a:latin typeface="Montserrat" panose="00000500000000000000" pitchFamily="2" charset="0"/>
              </a:rPr>
              <a:t>Vademecum per l’attuazione:</a:t>
            </a:r>
            <a:r>
              <a:rPr lang="it-IT" sz="1200" dirty="0">
                <a:solidFill>
                  <a:schemeClr val="bg1">
                    <a:lumMod val="50000"/>
                  </a:schemeClr>
                </a:solidFill>
                <a:latin typeface="Montserrat" panose="00000500000000000000" pitchFamily="2" charset="0"/>
              </a:rPr>
              <a:t> </a:t>
            </a:r>
          </a:p>
          <a:p>
            <a:pPr marL="628650" lvl="1" indent="-171450">
              <a:spcAft>
                <a:spcPts val="600"/>
              </a:spcAft>
              <a:buFont typeface="Arial" panose="020B0604020202020204" pitchFamily="34" charset="0"/>
              <a:buChar char="•"/>
            </a:pPr>
            <a:r>
              <a:rPr lang="it-IT" sz="1200" dirty="0">
                <a:solidFill>
                  <a:schemeClr val="bg1">
                    <a:lumMod val="50000"/>
                  </a:schemeClr>
                </a:solidFill>
                <a:latin typeface="Montserrat" panose="00000500000000000000" pitchFamily="2" charset="0"/>
              </a:rPr>
              <a:t>i criteri di selezione delle azioni distinte per macrocategoria di intervento, avendo cura di valorizzare le raccomandazioni emerse dalla VIC e dalla VAS e il principio DNSH</a:t>
            </a:r>
          </a:p>
          <a:p>
            <a:pPr marL="628650" lvl="1" indent="-171450">
              <a:spcAft>
                <a:spcPts val="600"/>
              </a:spcAft>
              <a:buFont typeface="Arial" panose="020B0604020202020204" pitchFamily="34" charset="0"/>
              <a:buChar char="•"/>
            </a:pPr>
            <a:r>
              <a:rPr lang="it-IT" sz="1200" dirty="0">
                <a:solidFill>
                  <a:schemeClr val="bg1">
                    <a:lumMod val="50000"/>
                  </a:schemeClr>
                </a:solidFill>
                <a:latin typeface="Montserrat" panose="00000500000000000000" pitchFamily="2" charset="0"/>
              </a:rPr>
              <a:t>i principi generali di ammissibilità delle spese, </a:t>
            </a:r>
          </a:p>
          <a:p>
            <a:pPr marL="628650" lvl="1" indent="-171450">
              <a:spcAft>
                <a:spcPts val="600"/>
              </a:spcAft>
              <a:buFont typeface="Arial" panose="020B0604020202020204" pitchFamily="34" charset="0"/>
              <a:buChar char="•"/>
            </a:pPr>
            <a:r>
              <a:rPr lang="it-IT" sz="1200" dirty="0">
                <a:solidFill>
                  <a:schemeClr val="bg1">
                    <a:lumMod val="50000"/>
                  </a:schemeClr>
                </a:solidFill>
                <a:latin typeface="Montserrat" panose="00000500000000000000" pitchFamily="2" charset="0"/>
              </a:rPr>
              <a:t>le spese ammissibili e non ammissibili</a:t>
            </a:r>
          </a:p>
          <a:p>
            <a:pPr marL="171450" indent="-171450">
              <a:spcAft>
                <a:spcPts val="600"/>
              </a:spcAft>
              <a:buFont typeface="Arial" panose="020B0604020202020204" pitchFamily="34" charset="0"/>
              <a:buChar char="•"/>
            </a:pPr>
            <a:r>
              <a:rPr lang="it-IT" sz="1200" b="1" dirty="0">
                <a:solidFill>
                  <a:schemeClr val="bg1">
                    <a:lumMod val="50000"/>
                  </a:schemeClr>
                </a:solidFill>
                <a:latin typeface="Montserrat" panose="00000500000000000000" pitchFamily="2" charset="0"/>
              </a:rPr>
              <a:t>Linee guida di rendicontazione</a:t>
            </a:r>
            <a:endParaRPr lang="it-IT" sz="1200" dirty="0">
              <a:solidFill>
                <a:schemeClr val="bg1">
                  <a:lumMod val="50000"/>
                </a:schemeClr>
              </a:solidFill>
              <a:latin typeface="Montserrat" panose="00000500000000000000" pitchFamily="2" charset="0"/>
            </a:endParaRPr>
          </a:p>
        </p:txBody>
      </p:sp>
      <p:sp>
        <p:nvSpPr>
          <p:cNvPr id="42" name="Rettangolo con angoli arrotondati 41">
            <a:extLst>
              <a:ext uri="{FF2B5EF4-FFF2-40B4-BE49-F238E27FC236}">
                <a16:creationId xmlns:a16="http://schemas.microsoft.com/office/drawing/2014/main" id="{33A42B87-DC9A-B3B0-64AA-0D5472997F28}"/>
              </a:ext>
            </a:extLst>
          </p:cNvPr>
          <p:cNvSpPr/>
          <p:nvPr/>
        </p:nvSpPr>
        <p:spPr>
          <a:xfrm>
            <a:off x="9652231" y="1559107"/>
            <a:ext cx="1819595" cy="1306673"/>
          </a:xfrm>
          <a:prstGeom prst="roundRect">
            <a:avLst/>
          </a:prstGeom>
          <a:solidFill>
            <a:srgbClr val="72C293"/>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it-IT" dirty="0">
                <a:latin typeface="Century Gothic" panose="020B0502020202020204" pitchFamily="34" charset="0"/>
              </a:rPr>
              <a:t>Attuazione e monitoraggio SUS</a:t>
            </a:r>
          </a:p>
        </p:txBody>
      </p:sp>
      <p:sp>
        <p:nvSpPr>
          <p:cNvPr id="44" name="CasellaDiTesto 43">
            <a:extLst>
              <a:ext uri="{FF2B5EF4-FFF2-40B4-BE49-F238E27FC236}">
                <a16:creationId xmlns:a16="http://schemas.microsoft.com/office/drawing/2014/main" id="{E7CC5652-690E-FB8D-6911-A7E229B79032}"/>
              </a:ext>
            </a:extLst>
          </p:cNvPr>
          <p:cNvSpPr txBox="1"/>
          <p:nvPr/>
        </p:nvSpPr>
        <p:spPr>
          <a:xfrm>
            <a:off x="10801608" y="2997621"/>
            <a:ext cx="1096619" cy="369331"/>
          </a:xfrm>
          <a:prstGeom prst="rect">
            <a:avLst/>
          </a:prstGeom>
          <a:noFill/>
        </p:spPr>
        <p:txBody>
          <a:bodyPr wrap="square" rtlCol="0">
            <a:spAutoFit/>
          </a:bodyPr>
          <a:lstStyle/>
          <a:p>
            <a:r>
              <a:rPr lang="it-IT" b="1" dirty="0">
                <a:solidFill>
                  <a:schemeClr val="bg1"/>
                </a:solidFill>
                <a:latin typeface="Century Gothic" panose="020B0502020202020204" pitchFamily="34" charset="0"/>
              </a:rPr>
              <a:t>2023</a:t>
            </a:r>
          </a:p>
        </p:txBody>
      </p:sp>
      <p:sp>
        <p:nvSpPr>
          <p:cNvPr id="23" name="Rettangolo con angoli arrotondati 22">
            <a:extLst>
              <a:ext uri="{FF2B5EF4-FFF2-40B4-BE49-F238E27FC236}">
                <a16:creationId xmlns:a16="http://schemas.microsoft.com/office/drawing/2014/main" id="{1A4CF1EA-311B-4560-A189-7C9DDA7DA387}"/>
              </a:ext>
            </a:extLst>
          </p:cNvPr>
          <p:cNvSpPr/>
          <p:nvPr/>
        </p:nvSpPr>
        <p:spPr>
          <a:xfrm>
            <a:off x="1485560" y="1466257"/>
            <a:ext cx="2622709" cy="1336991"/>
          </a:xfrm>
          <a:prstGeom prst="roundRect">
            <a:avLst/>
          </a:prstGeom>
          <a:solidFill>
            <a:srgbClr val="72C293"/>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it-IT" dirty="0">
                <a:latin typeface="Century Gothic" panose="020B0502020202020204" pitchFamily="34" charset="0"/>
              </a:rPr>
              <a:t>Comitato di sorveglianza</a:t>
            </a:r>
          </a:p>
          <a:p>
            <a:r>
              <a:rPr lang="it-IT" dirty="0" err="1">
                <a:latin typeface="Century Gothic" panose="020B0502020202020204" pitchFamily="34" charset="0"/>
              </a:rPr>
              <a:t>CdS</a:t>
            </a:r>
            <a:r>
              <a:rPr lang="it-IT" dirty="0">
                <a:latin typeface="Century Gothic" panose="020B0502020202020204" pitchFamily="34" charset="0"/>
              </a:rPr>
              <a:t> FESR </a:t>
            </a:r>
            <a:r>
              <a:rPr lang="it-IT" sz="1400" i="1" dirty="0">
                <a:latin typeface="Century Gothic" panose="020B0502020202020204" pitchFamily="34" charset="0"/>
              </a:rPr>
              <a:t>(29/9/2022)</a:t>
            </a:r>
          </a:p>
          <a:p>
            <a:r>
              <a:rPr lang="it-IT" dirty="0" err="1">
                <a:latin typeface="Century Gothic" panose="020B0502020202020204" pitchFamily="34" charset="0"/>
              </a:rPr>
              <a:t>CdS</a:t>
            </a:r>
            <a:r>
              <a:rPr lang="it-IT" dirty="0">
                <a:latin typeface="Century Gothic" panose="020B0502020202020204" pitchFamily="34" charset="0"/>
              </a:rPr>
              <a:t> FSE+ </a:t>
            </a:r>
            <a:r>
              <a:rPr lang="it-IT" sz="1400" i="1" dirty="0">
                <a:latin typeface="Century Gothic" panose="020B0502020202020204" pitchFamily="34" charset="0"/>
              </a:rPr>
              <a:t>(28/9/2022)</a:t>
            </a:r>
          </a:p>
        </p:txBody>
      </p:sp>
      <p:sp>
        <p:nvSpPr>
          <p:cNvPr id="24" name="Rettangolo 23">
            <a:extLst>
              <a:ext uri="{FF2B5EF4-FFF2-40B4-BE49-F238E27FC236}">
                <a16:creationId xmlns:a16="http://schemas.microsoft.com/office/drawing/2014/main" id="{2BE123BE-9AD4-43DE-868F-2C60607D5BDF}"/>
              </a:ext>
            </a:extLst>
          </p:cNvPr>
          <p:cNvSpPr/>
          <p:nvPr/>
        </p:nvSpPr>
        <p:spPr>
          <a:xfrm>
            <a:off x="1516209" y="4303606"/>
            <a:ext cx="2561407" cy="877711"/>
          </a:xfrm>
          <a:prstGeom prst="rect">
            <a:avLst/>
          </a:prstGeom>
          <a:ln>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285750" indent="-285750">
              <a:buFont typeface="Arial" panose="020B0604020202020204" pitchFamily="34" charset="0"/>
              <a:buChar char="•"/>
            </a:pPr>
            <a:r>
              <a:rPr lang="it-IT" sz="1200" dirty="0">
                <a:solidFill>
                  <a:schemeClr val="bg1">
                    <a:lumMod val="50000"/>
                  </a:schemeClr>
                </a:solidFill>
                <a:latin typeface="Montserrat" panose="00000500000000000000" pitchFamily="2" charset="0"/>
              </a:rPr>
              <a:t>Approvazione dei </a:t>
            </a:r>
            <a:r>
              <a:rPr lang="it-IT" sz="1200" b="1" dirty="0">
                <a:solidFill>
                  <a:schemeClr val="bg1">
                    <a:lumMod val="50000"/>
                  </a:schemeClr>
                </a:solidFill>
                <a:latin typeface="Montserrat" panose="00000500000000000000" pitchFamily="2" charset="0"/>
              </a:rPr>
              <a:t>criteri di selezione </a:t>
            </a:r>
            <a:r>
              <a:rPr lang="it-IT" sz="1200" dirty="0">
                <a:solidFill>
                  <a:schemeClr val="bg1">
                    <a:lumMod val="50000"/>
                  </a:schemeClr>
                </a:solidFill>
                <a:latin typeface="Montserrat" panose="00000500000000000000" pitchFamily="2" charset="0"/>
              </a:rPr>
              <a:t>delle operazioni</a:t>
            </a:r>
          </a:p>
        </p:txBody>
      </p:sp>
      <p:sp>
        <p:nvSpPr>
          <p:cNvPr id="41" name="Rettangolo 40">
            <a:extLst>
              <a:ext uri="{FF2B5EF4-FFF2-40B4-BE49-F238E27FC236}">
                <a16:creationId xmlns:a16="http://schemas.microsoft.com/office/drawing/2014/main" id="{F2D9155C-9CE1-4F1C-86D6-11F57A0C48DB}"/>
              </a:ext>
            </a:extLst>
          </p:cNvPr>
          <p:cNvSpPr/>
          <p:nvPr/>
        </p:nvSpPr>
        <p:spPr>
          <a:xfrm>
            <a:off x="9542273" y="3877327"/>
            <a:ext cx="2059857" cy="2345325"/>
          </a:xfrm>
          <a:prstGeom prst="rect">
            <a:avLst/>
          </a:prstGeom>
          <a:ln>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285750" indent="-285750">
              <a:buFont typeface="Arial" panose="020B0604020202020204" pitchFamily="34" charset="0"/>
              <a:buChar char="•"/>
            </a:pPr>
            <a:r>
              <a:rPr lang="it-IT" sz="1200" dirty="0">
                <a:solidFill>
                  <a:schemeClr val="bg1">
                    <a:lumMod val="50000"/>
                  </a:schemeClr>
                </a:solidFill>
                <a:latin typeface="Montserrat" panose="00000500000000000000" pitchFamily="2" charset="0"/>
              </a:rPr>
              <a:t>Ciascun Comune carica sul SI le singole operazioni della SUS, complete della documentazione richiesta,</a:t>
            </a:r>
          </a:p>
          <a:p>
            <a:pPr marL="285750" indent="-285750">
              <a:buFont typeface="Arial" panose="020B0604020202020204" pitchFamily="34" charset="0"/>
              <a:buChar char="•"/>
            </a:pPr>
            <a:r>
              <a:rPr lang="it-IT" sz="1200" dirty="0">
                <a:solidFill>
                  <a:schemeClr val="bg1">
                    <a:lumMod val="50000"/>
                  </a:schemeClr>
                </a:solidFill>
                <a:latin typeface="Montserrat" panose="00000500000000000000" pitchFamily="2" charset="0"/>
              </a:rPr>
              <a:t>Istruttoria tecnica formale,  finalizzata a controllare il rispetto dei criteri di selezione.</a:t>
            </a:r>
          </a:p>
        </p:txBody>
      </p:sp>
      <p:cxnSp>
        <p:nvCxnSpPr>
          <p:cNvPr id="4" name="Connettore 2 3">
            <a:extLst>
              <a:ext uri="{FF2B5EF4-FFF2-40B4-BE49-F238E27FC236}">
                <a16:creationId xmlns:a16="http://schemas.microsoft.com/office/drawing/2014/main" id="{8BA7CCC2-03CB-8FD9-47DA-0B1F711228D5}"/>
              </a:ext>
            </a:extLst>
          </p:cNvPr>
          <p:cNvCxnSpPr>
            <a:cxnSpLocks/>
            <a:endCxn id="41" idx="0"/>
          </p:cNvCxnSpPr>
          <p:nvPr/>
        </p:nvCxnSpPr>
        <p:spPr>
          <a:xfrm>
            <a:off x="10572201" y="2922716"/>
            <a:ext cx="1" cy="954611"/>
          </a:xfrm>
          <a:prstGeom prst="straightConnector1">
            <a:avLst/>
          </a:prstGeom>
          <a:ln w="50800">
            <a:solidFill>
              <a:schemeClr val="accent5">
                <a:lumMod val="60000"/>
                <a:lumOff val="40000"/>
              </a:schemeClr>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600282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a:extLst>
              <a:ext uri="{FF2B5EF4-FFF2-40B4-BE49-F238E27FC236}">
                <a16:creationId xmlns:a16="http://schemas.microsoft.com/office/drawing/2014/main" id="{C1A2D928-3BB7-4475-AD8A-71275ACF7BEB}"/>
              </a:ext>
            </a:extLst>
          </p:cNvPr>
          <p:cNvSpPr txBox="1"/>
          <p:nvPr/>
        </p:nvSpPr>
        <p:spPr>
          <a:xfrm>
            <a:off x="9982201" y="6581003"/>
            <a:ext cx="581891" cy="276999"/>
          </a:xfrm>
          <a:prstGeom prst="rect">
            <a:avLst/>
          </a:prstGeom>
          <a:noFill/>
        </p:spPr>
        <p:txBody>
          <a:bodyPr wrap="square" rtlCol="0">
            <a:spAutoFit/>
          </a:bodyPr>
          <a:lstStyle/>
          <a:p>
            <a:r>
              <a:rPr lang="it-IT" sz="1200" b="1" dirty="0">
                <a:solidFill>
                  <a:schemeClr val="bg1"/>
                </a:solidFill>
                <a:latin typeface="Helvetica" panose="020B0604020202020204" pitchFamily="34" charset="0"/>
                <a:cs typeface="Helvetica" panose="020B0604020202020204" pitchFamily="34" charset="0"/>
              </a:rPr>
              <a:t>17</a:t>
            </a:r>
          </a:p>
        </p:txBody>
      </p:sp>
      <p:sp>
        <p:nvSpPr>
          <p:cNvPr id="7" name="Slide Number Placeholder 2">
            <a:extLst>
              <a:ext uri="{FF2B5EF4-FFF2-40B4-BE49-F238E27FC236}">
                <a16:creationId xmlns:a16="http://schemas.microsoft.com/office/drawing/2014/main" id="{BBABD73E-734C-4AEB-BAEA-397F231CAD2A}"/>
              </a:ext>
            </a:extLst>
          </p:cNvPr>
          <p:cNvSpPr>
            <a:spLocks noGrp="1"/>
          </p:cNvSpPr>
          <p:nvPr>
            <p:ph type="sldNum" sz="quarter" idx="12"/>
          </p:nvPr>
        </p:nvSpPr>
        <p:spPr>
          <a:xfrm>
            <a:off x="8737600" y="6356351"/>
            <a:ext cx="2844800" cy="365125"/>
          </a:xfrm>
        </p:spPr>
        <p:txBody>
          <a:bodyPr/>
          <a:lstStyle/>
          <a:p>
            <a:fld id="{49BB6CCB-ABA9-DF47-8B77-5ED46CF7886A}" type="slidenum">
              <a:rPr lang="it-IT" b="1" smtClean="0">
                <a:solidFill>
                  <a:srgbClr val="008341"/>
                </a:solidFill>
                <a:latin typeface="Montserrat" pitchFamily="2" charset="77"/>
                <a:ea typeface="Roboto" panose="02000000000000000000" pitchFamily="2" charset="0"/>
              </a:rPr>
              <a:t>8</a:t>
            </a:fld>
            <a:endParaRPr lang="it-IT" b="1" dirty="0">
              <a:solidFill>
                <a:srgbClr val="008341"/>
              </a:solidFill>
              <a:latin typeface="Montserrat" pitchFamily="2" charset="77"/>
              <a:ea typeface="Roboto" panose="02000000000000000000" pitchFamily="2" charset="0"/>
            </a:endParaRPr>
          </a:p>
        </p:txBody>
      </p:sp>
      <p:sp>
        <p:nvSpPr>
          <p:cNvPr id="8" name="Titolo 1">
            <a:extLst>
              <a:ext uri="{FF2B5EF4-FFF2-40B4-BE49-F238E27FC236}">
                <a16:creationId xmlns:a16="http://schemas.microsoft.com/office/drawing/2014/main" id="{C70A5850-017A-4F30-ABCE-2AAE74CE36A5}"/>
              </a:ext>
            </a:extLst>
          </p:cNvPr>
          <p:cNvSpPr txBox="1">
            <a:spLocks/>
          </p:cNvSpPr>
          <p:nvPr/>
        </p:nvSpPr>
        <p:spPr>
          <a:xfrm>
            <a:off x="833121" y="196153"/>
            <a:ext cx="9560559" cy="660503"/>
          </a:xfrm>
          <a:prstGeom prst="rect">
            <a:avLst/>
          </a:prstGeom>
          <a:solidFill>
            <a:srgbClr val="00B050"/>
          </a:solidFill>
        </p:spPr>
        <p:txBody>
          <a:bodyPr vert="horz" lIns="121920" tIns="60960" rIns="121920" bIns="6096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609585">
              <a:defRPr/>
            </a:pPr>
            <a:r>
              <a:rPr lang="it-IT" sz="2400" b="1" dirty="0">
                <a:solidFill>
                  <a:schemeClr val="bg1"/>
                </a:solidFill>
                <a:latin typeface="Montserrat" pitchFamily="2" charset="77"/>
                <a:ea typeface="Roboto" panose="02000000000000000000" pitchFamily="2" charset="0"/>
              </a:rPr>
              <a:t>La Convenzione</a:t>
            </a:r>
          </a:p>
        </p:txBody>
      </p:sp>
      <p:sp>
        <p:nvSpPr>
          <p:cNvPr id="10" name="Rettangolo 9">
            <a:extLst>
              <a:ext uri="{FF2B5EF4-FFF2-40B4-BE49-F238E27FC236}">
                <a16:creationId xmlns:a16="http://schemas.microsoft.com/office/drawing/2014/main" id="{8A237A98-4C7B-4040-89D7-AA7A873F998D}"/>
              </a:ext>
            </a:extLst>
          </p:cNvPr>
          <p:cNvSpPr/>
          <p:nvPr/>
        </p:nvSpPr>
        <p:spPr>
          <a:xfrm>
            <a:off x="807879" y="1002926"/>
            <a:ext cx="9585801" cy="5138517"/>
          </a:xfrm>
          <a:prstGeom prst="rect">
            <a:avLst/>
          </a:prstGeom>
          <a:ln>
            <a:solidFill>
              <a:srgbClr val="008341"/>
            </a:solidFill>
          </a:ln>
        </p:spPr>
        <p:style>
          <a:lnRef idx="2">
            <a:schemeClr val="accent1"/>
          </a:lnRef>
          <a:fillRef idx="1">
            <a:schemeClr val="lt1"/>
          </a:fillRef>
          <a:effectRef idx="0">
            <a:schemeClr val="accent1"/>
          </a:effectRef>
          <a:fontRef idx="minor">
            <a:schemeClr val="dk1"/>
          </a:fontRef>
        </p:style>
        <p:txBody>
          <a:bodyPr rtlCol="0" anchor="ctr"/>
          <a:lstStyle/>
          <a:p>
            <a:endParaRPr lang="it-IT" sz="1400" dirty="0">
              <a:latin typeface="Montserrat" panose="00000500000000000000"/>
            </a:endParaRPr>
          </a:p>
          <a:p>
            <a:endParaRPr lang="it-IT" sz="1400" dirty="0">
              <a:latin typeface="Montserrat" panose="00000500000000000000"/>
            </a:endParaRPr>
          </a:p>
          <a:p>
            <a:endParaRPr lang="it-IT" sz="1400" dirty="0">
              <a:latin typeface="Montserrat" panose="00000500000000000000"/>
            </a:endParaRPr>
          </a:p>
          <a:p>
            <a:endParaRPr lang="it-IT" sz="1400" dirty="0">
              <a:latin typeface="Montserrat" panose="00000500000000000000"/>
            </a:endParaRPr>
          </a:p>
          <a:p>
            <a:endParaRPr lang="it-IT" sz="1400" dirty="0">
              <a:latin typeface="Montserrat" panose="00000500000000000000"/>
            </a:endParaRPr>
          </a:p>
          <a:p>
            <a:pPr algn="just">
              <a:spcBef>
                <a:spcPts val="600"/>
              </a:spcBef>
              <a:buClr>
                <a:srgbClr val="00B050"/>
              </a:buClr>
            </a:pPr>
            <a:endParaRPr lang="it-IT" sz="1400" dirty="0">
              <a:solidFill>
                <a:schemeClr val="tx1"/>
              </a:solidFill>
              <a:latin typeface="Montserrat" panose="00000500000000000000" pitchFamily="2" charset="0"/>
            </a:endParaRPr>
          </a:p>
          <a:p>
            <a:pPr algn="just">
              <a:spcBef>
                <a:spcPts val="600"/>
              </a:spcBef>
              <a:buClr>
                <a:srgbClr val="00B050"/>
              </a:buClr>
            </a:pPr>
            <a:r>
              <a:rPr lang="it-IT" sz="1400" dirty="0">
                <a:solidFill>
                  <a:schemeClr val="tx1"/>
                </a:solidFill>
                <a:latin typeface="Montserrat" panose="00000500000000000000" pitchFamily="2" charset="0"/>
              </a:rPr>
              <a:t>La Convenzione disciplina, tra le altre cose, le modalità di erogazione del contributo (</a:t>
            </a:r>
            <a:r>
              <a:rPr lang="it-IT" sz="1400" b="1" dirty="0">
                <a:solidFill>
                  <a:schemeClr val="tx1"/>
                </a:solidFill>
                <a:latin typeface="Montserrat" panose="00000500000000000000" pitchFamily="2" charset="0"/>
              </a:rPr>
              <a:t>5 tranches</a:t>
            </a:r>
            <a:r>
              <a:rPr lang="it-IT" sz="1400" dirty="0">
                <a:solidFill>
                  <a:schemeClr val="tx1"/>
                </a:solidFill>
                <a:latin typeface="Montserrat" panose="00000500000000000000" pitchFamily="2" charset="0"/>
              </a:rPr>
              <a:t>):</a:t>
            </a:r>
          </a:p>
          <a:p>
            <a:pPr marL="447675" lvl="1" indent="-285750" algn="just">
              <a:spcBef>
                <a:spcPts val="600"/>
              </a:spcBef>
              <a:buFont typeface="Wingdings" panose="05000000000000000000" pitchFamily="2" charset="2"/>
              <a:buChar char="ü"/>
            </a:pPr>
            <a:r>
              <a:rPr lang="it-IT" sz="1400" b="1" u="sng" dirty="0">
                <a:solidFill>
                  <a:schemeClr val="tx1"/>
                </a:solidFill>
                <a:latin typeface="Montserrat" panose="00000500000000000000"/>
              </a:rPr>
              <a:t>anticipo: 10% </a:t>
            </a:r>
            <a:r>
              <a:rPr lang="it-IT" sz="1400" dirty="0">
                <a:solidFill>
                  <a:schemeClr val="tx1"/>
                </a:solidFill>
                <a:latin typeface="Montserrat" panose="00000500000000000000"/>
              </a:rPr>
              <a:t>del valore della Strategia, a seguito della Convenzione</a:t>
            </a:r>
          </a:p>
          <a:p>
            <a:pPr marL="447675" lvl="1" indent="-285750" algn="just">
              <a:spcBef>
                <a:spcPts val="600"/>
              </a:spcBef>
              <a:buFont typeface="Wingdings" panose="05000000000000000000" pitchFamily="2" charset="2"/>
              <a:buChar char="ü"/>
            </a:pPr>
            <a:r>
              <a:rPr lang="it-IT" sz="1400" b="1" u="sng" dirty="0">
                <a:solidFill>
                  <a:schemeClr val="tx1"/>
                </a:solidFill>
                <a:latin typeface="Montserrat" panose="00000500000000000000"/>
              </a:rPr>
              <a:t>primo acconto: 30% </a:t>
            </a:r>
            <a:r>
              <a:rPr lang="it-IT" sz="1400" dirty="0">
                <a:solidFill>
                  <a:schemeClr val="tx1"/>
                </a:solidFill>
                <a:latin typeface="Montserrat" panose="00000500000000000000"/>
              </a:rPr>
              <a:t>del valore della Strategia, aggiornato al netto dei ribassi d’asta e di altre eventuali economie di spesa, erogato a fronte della rendicontazione di spese sostenute per un importo pari ad almeno il 90% della somma erogata come anticipo</a:t>
            </a:r>
          </a:p>
          <a:p>
            <a:pPr marL="447675" lvl="1" indent="-285750" algn="just">
              <a:spcBef>
                <a:spcPts val="600"/>
              </a:spcBef>
              <a:buFont typeface="Wingdings" panose="05000000000000000000" pitchFamily="2" charset="2"/>
              <a:buChar char="ü"/>
            </a:pPr>
            <a:r>
              <a:rPr lang="it-IT" sz="1400" b="1" u="sng" dirty="0">
                <a:solidFill>
                  <a:schemeClr val="tx1"/>
                </a:solidFill>
                <a:latin typeface="Montserrat" panose="00000500000000000000"/>
              </a:rPr>
              <a:t>secondo acconto: 30% </a:t>
            </a:r>
            <a:r>
              <a:rPr lang="it-IT" sz="1400" dirty="0">
                <a:solidFill>
                  <a:schemeClr val="tx1"/>
                </a:solidFill>
                <a:latin typeface="Montserrat" panose="00000500000000000000"/>
              </a:rPr>
              <a:t>del valore della Strategia, aggiornato al netto dei ribassi d’asta e di altre eventuali economie di spesa, erogato a fronte della rendicontazione di spese sostenute per un importo pari ad almeno il 90% della somma erogata nelle fasi precedenti (</a:t>
            </a:r>
            <a:r>
              <a:rPr lang="it-IT" sz="1400" dirty="0" err="1">
                <a:solidFill>
                  <a:schemeClr val="tx1"/>
                </a:solidFill>
                <a:latin typeface="Montserrat" panose="00000500000000000000"/>
              </a:rPr>
              <a:t>max</a:t>
            </a:r>
            <a:r>
              <a:rPr lang="it-IT" sz="1400" dirty="0">
                <a:solidFill>
                  <a:schemeClr val="tx1"/>
                </a:solidFill>
                <a:latin typeface="Montserrat" panose="00000500000000000000"/>
              </a:rPr>
              <a:t> 70% del valore della Strategia, aggiornato al netto dei ribassi d’asta e di altre eventuali economie di spesa)</a:t>
            </a:r>
          </a:p>
          <a:p>
            <a:pPr marL="447675" lvl="1" indent="-285750" algn="just">
              <a:spcBef>
                <a:spcPts val="600"/>
              </a:spcBef>
              <a:buFont typeface="Wingdings" panose="05000000000000000000" pitchFamily="2" charset="2"/>
              <a:buChar char="ü"/>
            </a:pPr>
            <a:r>
              <a:rPr lang="it-IT" sz="1400" b="1" u="sng" dirty="0">
                <a:solidFill>
                  <a:schemeClr val="tx1"/>
                </a:solidFill>
                <a:latin typeface="Montserrat" panose="00000500000000000000"/>
              </a:rPr>
              <a:t>terzo acconto: 20% </a:t>
            </a:r>
            <a:r>
              <a:rPr lang="it-IT" sz="1400" dirty="0">
                <a:solidFill>
                  <a:schemeClr val="tx1"/>
                </a:solidFill>
                <a:latin typeface="Montserrat" panose="00000500000000000000"/>
              </a:rPr>
              <a:t>del valore della Strategia, aggiornato al netto dei ribassi d’asta e delle eventuali economie di spesa, erogato a fronte della rendicontazione di spese sostenute per un importo pari ad almeno il 90% della somma erogata nelle fasi precedenti, e previa presentazione di un rapporto di avanzamento della Strategia con il dettaglio relativo alle singole operazioni (</a:t>
            </a:r>
            <a:r>
              <a:rPr lang="it-IT" sz="1400" dirty="0" err="1">
                <a:solidFill>
                  <a:schemeClr val="tx1"/>
                </a:solidFill>
                <a:latin typeface="Montserrat" panose="00000500000000000000"/>
              </a:rPr>
              <a:t>max</a:t>
            </a:r>
            <a:r>
              <a:rPr lang="it-IT" sz="1400" dirty="0">
                <a:solidFill>
                  <a:schemeClr val="tx1"/>
                </a:solidFill>
                <a:latin typeface="Montserrat" panose="00000500000000000000"/>
              </a:rPr>
              <a:t> 90% del valore della Strategia, aggiornato al netto dei ribassi d’asta e di altre eventuali economie di spesa)</a:t>
            </a:r>
          </a:p>
          <a:p>
            <a:pPr marL="447675" lvl="1" indent="-285750" algn="just">
              <a:spcBef>
                <a:spcPts val="600"/>
              </a:spcBef>
              <a:buFont typeface="Wingdings" panose="05000000000000000000" pitchFamily="2" charset="2"/>
              <a:buChar char="ü"/>
            </a:pPr>
            <a:r>
              <a:rPr lang="it-IT" sz="1400" b="1" u="sng" dirty="0">
                <a:solidFill>
                  <a:schemeClr val="tx1"/>
                </a:solidFill>
                <a:latin typeface="Montserrat" panose="00000500000000000000"/>
              </a:rPr>
              <a:t>saldo finale:  10% </a:t>
            </a:r>
            <a:r>
              <a:rPr lang="it-IT" sz="1400" dirty="0">
                <a:solidFill>
                  <a:schemeClr val="tx1"/>
                </a:solidFill>
                <a:latin typeface="Montserrat" panose="00000500000000000000"/>
              </a:rPr>
              <a:t>del valore della Strategia, aggiornato al netto dei ribassi d’asta e delle eventuali economie di spesa, erogato a fronte dell’attuazione di tutte le operazioni della Strategia e della rendicontazione finale delle spese sostenute, e previa presentazione di una relazione finale sull’attuazione della Strategia con riferimento a ciascuna singola operazione.</a:t>
            </a:r>
          </a:p>
          <a:p>
            <a:pPr algn="just">
              <a:spcBef>
                <a:spcPts val="600"/>
              </a:spcBef>
            </a:pPr>
            <a:r>
              <a:rPr lang="it-IT" sz="1400" dirty="0">
                <a:solidFill>
                  <a:schemeClr val="tx1"/>
                </a:solidFill>
                <a:latin typeface="Montserrat" panose="00000500000000000000"/>
              </a:rPr>
              <a:t>Le risorse finanziarie saranno erogate sui PR FESR/risorse autonome e FSE+ 2021-2027 in quota percentuale proporzionale alla copertura finanziaria garantita da tali Programmi alla Strategia</a:t>
            </a:r>
          </a:p>
          <a:p>
            <a:pPr lvl="1" algn="just">
              <a:spcBef>
                <a:spcPts val="600"/>
              </a:spcBef>
            </a:pPr>
            <a:endParaRPr lang="it-IT" sz="1400" dirty="0">
              <a:solidFill>
                <a:schemeClr val="tx1"/>
              </a:solidFill>
              <a:latin typeface="Montserrat" panose="00000500000000000000"/>
            </a:endParaRPr>
          </a:p>
          <a:p>
            <a:pPr lvl="1" algn="just">
              <a:spcBef>
                <a:spcPts val="600"/>
              </a:spcBef>
            </a:pPr>
            <a:endParaRPr lang="it-IT" sz="1400" dirty="0">
              <a:solidFill>
                <a:schemeClr val="tx1"/>
              </a:solidFill>
              <a:latin typeface="Montserrat" panose="00000500000000000000"/>
            </a:endParaRPr>
          </a:p>
          <a:p>
            <a:pPr lvl="1" algn="just">
              <a:spcBef>
                <a:spcPts val="600"/>
              </a:spcBef>
            </a:pPr>
            <a:endParaRPr lang="it-IT" sz="2000" dirty="0">
              <a:solidFill>
                <a:schemeClr val="tx1"/>
              </a:solidFill>
              <a:latin typeface="Montserrat" panose="00000500000000000000" pitchFamily="2" charset="0"/>
            </a:endParaRPr>
          </a:p>
          <a:p>
            <a:pPr algn="just">
              <a:spcBef>
                <a:spcPts val="600"/>
              </a:spcBef>
              <a:buClr>
                <a:srgbClr val="00B050"/>
              </a:buClr>
            </a:pPr>
            <a:endParaRPr lang="it-IT" sz="2000" dirty="0">
              <a:solidFill>
                <a:prstClr val="black"/>
              </a:solidFill>
              <a:latin typeface="Montserrat" panose="00000500000000000000" pitchFamily="2" charset="0"/>
            </a:endParaRPr>
          </a:p>
        </p:txBody>
      </p:sp>
    </p:spTree>
    <p:extLst>
      <p:ext uri="{BB962C8B-B14F-4D97-AF65-F5344CB8AC3E}">
        <p14:creationId xmlns:p14="http://schemas.microsoft.com/office/powerpoint/2010/main" val="36122349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a:extLst>
              <a:ext uri="{FF2B5EF4-FFF2-40B4-BE49-F238E27FC236}">
                <a16:creationId xmlns:a16="http://schemas.microsoft.com/office/drawing/2014/main" id="{C1A2D928-3BB7-4475-AD8A-71275ACF7BEB}"/>
              </a:ext>
            </a:extLst>
          </p:cNvPr>
          <p:cNvSpPr txBox="1"/>
          <p:nvPr/>
        </p:nvSpPr>
        <p:spPr>
          <a:xfrm>
            <a:off x="9982201" y="6581003"/>
            <a:ext cx="581891" cy="276999"/>
          </a:xfrm>
          <a:prstGeom prst="rect">
            <a:avLst/>
          </a:prstGeom>
          <a:noFill/>
        </p:spPr>
        <p:txBody>
          <a:bodyPr wrap="square" rtlCol="0">
            <a:spAutoFit/>
          </a:bodyPr>
          <a:lstStyle/>
          <a:p>
            <a:r>
              <a:rPr lang="it-IT" sz="1200" b="1" dirty="0">
                <a:solidFill>
                  <a:schemeClr val="bg1"/>
                </a:solidFill>
                <a:latin typeface="Helvetica" panose="020B0604020202020204" pitchFamily="34" charset="0"/>
                <a:cs typeface="Helvetica" panose="020B0604020202020204" pitchFamily="34" charset="0"/>
              </a:rPr>
              <a:t>17</a:t>
            </a:r>
          </a:p>
        </p:txBody>
      </p:sp>
      <p:sp>
        <p:nvSpPr>
          <p:cNvPr id="7" name="Slide Number Placeholder 2">
            <a:extLst>
              <a:ext uri="{FF2B5EF4-FFF2-40B4-BE49-F238E27FC236}">
                <a16:creationId xmlns:a16="http://schemas.microsoft.com/office/drawing/2014/main" id="{BBABD73E-734C-4AEB-BAEA-397F231CAD2A}"/>
              </a:ext>
            </a:extLst>
          </p:cNvPr>
          <p:cNvSpPr>
            <a:spLocks noGrp="1"/>
          </p:cNvSpPr>
          <p:nvPr>
            <p:ph type="sldNum" sz="quarter" idx="12"/>
          </p:nvPr>
        </p:nvSpPr>
        <p:spPr>
          <a:xfrm>
            <a:off x="8737600" y="6356351"/>
            <a:ext cx="2844800" cy="365125"/>
          </a:xfrm>
        </p:spPr>
        <p:txBody>
          <a:bodyPr/>
          <a:lstStyle/>
          <a:p>
            <a:fld id="{49BB6CCB-ABA9-DF47-8B77-5ED46CF7886A}" type="slidenum">
              <a:rPr lang="it-IT" b="1" smtClean="0">
                <a:solidFill>
                  <a:srgbClr val="008341"/>
                </a:solidFill>
                <a:latin typeface="Montserrat" pitchFamily="2" charset="77"/>
                <a:ea typeface="Roboto" panose="02000000000000000000" pitchFamily="2" charset="0"/>
              </a:rPr>
              <a:t>9</a:t>
            </a:fld>
            <a:endParaRPr lang="it-IT" b="1" dirty="0">
              <a:solidFill>
                <a:srgbClr val="008341"/>
              </a:solidFill>
              <a:latin typeface="Montserrat" pitchFamily="2" charset="77"/>
              <a:ea typeface="Roboto" panose="02000000000000000000" pitchFamily="2" charset="0"/>
            </a:endParaRPr>
          </a:p>
        </p:txBody>
      </p:sp>
      <p:sp>
        <p:nvSpPr>
          <p:cNvPr id="8" name="Titolo 1">
            <a:extLst>
              <a:ext uri="{FF2B5EF4-FFF2-40B4-BE49-F238E27FC236}">
                <a16:creationId xmlns:a16="http://schemas.microsoft.com/office/drawing/2014/main" id="{C70A5850-017A-4F30-ABCE-2AAE74CE36A5}"/>
              </a:ext>
            </a:extLst>
          </p:cNvPr>
          <p:cNvSpPr txBox="1">
            <a:spLocks/>
          </p:cNvSpPr>
          <p:nvPr/>
        </p:nvSpPr>
        <p:spPr>
          <a:xfrm>
            <a:off x="833121" y="196153"/>
            <a:ext cx="9560559" cy="660503"/>
          </a:xfrm>
          <a:prstGeom prst="rect">
            <a:avLst/>
          </a:prstGeom>
          <a:solidFill>
            <a:srgbClr val="00B050"/>
          </a:solidFill>
        </p:spPr>
        <p:txBody>
          <a:bodyPr vert="horz" lIns="121920" tIns="60960" rIns="121920" bIns="6096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609585">
              <a:defRPr/>
            </a:pPr>
            <a:r>
              <a:rPr lang="it-IT" sz="2400" b="1" dirty="0">
                <a:solidFill>
                  <a:schemeClr val="bg1"/>
                </a:solidFill>
                <a:latin typeface="Montserrat" pitchFamily="2" charset="77"/>
                <a:ea typeface="Roboto" panose="02000000000000000000" pitchFamily="2" charset="0"/>
              </a:rPr>
              <a:t>I criteri di selezione delle operazioni</a:t>
            </a:r>
          </a:p>
        </p:txBody>
      </p:sp>
      <p:sp>
        <p:nvSpPr>
          <p:cNvPr id="10" name="Rettangolo 9">
            <a:extLst>
              <a:ext uri="{FF2B5EF4-FFF2-40B4-BE49-F238E27FC236}">
                <a16:creationId xmlns:a16="http://schemas.microsoft.com/office/drawing/2014/main" id="{8A237A98-4C7B-4040-89D7-AA7A873F998D}"/>
              </a:ext>
            </a:extLst>
          </p:cNvPr>
          <p:cNvSpPr/>
          <p:nvPr/>
        </p:nvSpPr>
        <p:spPr>
          <a:xfrm>
            <a:off x="909321" y="1367246"/>
            <a:ext cx="9484359" cy="4188823"/>
          </a:xfrm>
          <a:prstGeom prst="rect">
            <a:avLst/>
          </a:prstGeom>
          <a:ln>
            <a:solidFill>
              <a:srgbClr val="008341"/>
            </a:solidFill>
          </a:ln>
        </p:spPr>
        <p:style>
          <a:lnRef idx="2">
            <a:schemeClr val="accent1"/>
          </a:lnRef>
          <a:fillRef idx="1">
            <a:schemeClr val="lt1"/>
          </a:fillRef>
          <a:effectRef idx="0">
            <a:schemeClr val="accent1"/>
          </a:effectRef>
          <a:fontRef idx="minor">
            <a:schemeClr val="dk1"/>
          </a:fontRef>
        </p:style>
        <p:txBody>
          <a:bodyPr rtlCol="0" anchor="ctr"/>
          <a:lstStyle/>
          <a:p>
            <a:pPr algn="just"/>
            <a:endParaRPr lang="it-IT" sz="2000" dirty="0">
              <a:solidFill>
                <a:schemeClr val="tx1"/>
              </a:solidFill>
              <a:latin typeface="Montserrat" panose="00000500000000000000" pitchFamily="2" charset="0"/>
            </a:endParaRPr>
          </a:p>
          <a:p>
            <a:pPr algn="just"/>
            <a:endParaRPr lang="it-IT" sz="2000" dirty="0">
              <a:solidFill>
                <a:schemeClr val="tx1"/>
              </a:solidFill>
              <a:latin typeface="Montserrat" panose="00000500000000000000" pitchFamily="2" charset="0"/>
            </a:endParaRPr>
          </a:p>
          <a:p>
            <a:pPr algn="just"/>
            <a:endParaRPr lang="it-IT" sz="2000" dirty="0">
              <a:solidFill>
                <a:schemeClr val="tx1"/>
              </a:solidFill>
              <a:latin typeface="Montserrat" panose="00000500000000000000" pitchFamily="2" charset="0"/>
            </a:endParaRPr>
          </a:p>
          <a:p>
            <a:pPr marL="380990" indent="-380990" algn="just">
              <a:spcBef>
                <a:spcPts val="600"/>
              </a:spcBef>
              <a:buClr>
                <a:srgbClr val="00B050"/>
              </a:buClr>
              <a:buFont typeface="Wingdings" panose="05000000000000000000" pitchFamily="2" charset="2"/>
              <a:buChar char="q"/>
            </a:pPr>
            <a:endParaRPr lang="it-IT" sz="2000" dirty="0">
              <a:solidFill>
                <a:schemeClr val="tx1"/>
              </a:solidFill>
              <a:latin typeface="Montserrat" panose="00000500000000000000" pitchFamily="2" charset="0"/>
            </a:endParaRPr>
          </a:p>
          <a:p>
            <a:pPr marL="380990" indent="-380990" algn="just">
              <a:spcBef>
                <a:spcPts val="600"/>
              </a:spcBef>
              <a:buClr>
                <a:srgbClr val="00B050"/>
              </a:buClr>
              <a:buFont typeface="Wingdings" panose="05000000000000000000" pitchFamily="2" charset="2"/>
              <a:buChar char="q"/>
            </a:pPr>
            <a:endParaRPr lang="it-IT" sz="2000" dirty="0">
              <a:solidFill>
                <a:schemeClr val="tx1"/>
              </a:solidFill>
              <a:latin typeface="Montserrat" panose="00000500000000000000" pitchFamily="2" charset="0"/>
            </a:endParaRPr>
          </a:p>
          <a:p>
            <a:pPr marL="380990" indent="-380990" algn="just">
              <a:spcBef>
                <a:spcPts val="600"/>
              </a:spcBef>
              <a:buFont typeface="Wingdings" panose="05000000000000000000" pitchFamily="2" charset="2"/>
              <a:buChar char="q"/>
            </a:pPr>
            <a:r>
              <a:rPr lang="it-IT" sz="1600" dirty="0">
                <a:solidFill>
                  <a:schemeClr val="tx1"/>
                </a:solidFill>
                <a:latin typeface="Montserrat" panose="00000500000000000000" pitchFamily="2" charset="0"/>
              </a:rPr>
              <a:t>A valle della sottoscrizione della Convenzione, ciascun Comune dovrà presentare, tramite sistema Informativo Bandi Online, le singole operazioni attuative SUS, complete della documentazione richiesta, così come declinata nel Vademecum per l’attuazione.</a:t>
            </a:r>
          </a:p>
          <a:p>
            <a:pPr marL="342900" indent="-342900" algn="just">
              <a:spcBef>
                <a:spcPts val="600"/>
              </a:spcBef>
              <a:buFont typeface="Wingdings" panose="05000000000000000000" pitchFamily="2" charset="2"/>
              <a:buChar char="q"/>
            </a:pPr>
            <a:endParaRPr lang="it-IT" sz="1600" dirty="0">
              <a:solidFill>
                <a:schemeClr val="tx1"/>
              </a:solidFill>
              <a:latin typeface="Montserrat" panose="00000500000000000000" pitchFamily="2" charset="0"/>
            </a:endParaRPr>
          </a:p>
          <a:p>
            <a:pPr marL="380990" indent="-380990" algn="just">
              <a:spcBef>
                <a:spcPts val="600"/>
              </a:spcBef>
              <a:buFont typeface="Wingdings" panose="05000000000000000000" pitchFamily="2" charset="2"/>
              <a:buChar char="q"/>
            </a:pPr>
            <a:r>
              <a:rPr lang="it-IT" sz="1600" dirty="0">
                <a:solidFill>
                  <a:schemeClr val="tx1"/>
                </a:solidFill>
                <a:latin typeface="Montserrat" panose="00000500000000000000" pitchFamily="2" charset="0"/>
              </a:rPr>
              <a:t>Per ciascuna operazione sarà condotta una istruttoria tecnica formale,  finalizzata a controllare il rispetto dei criteri di selezione approvati dal Comitato di Sorveglianza (</a:t>
            </a:r>
            <a:r>
              <a:rPr lang="it-IT" sz="1600" dirty="0" err="1">
                <a:solidFill>
                  <a:schemeClr val="tx1"/>
                </a:solidFill>
                <a:latin typeface="Montserrat" panose="00000500000000000000" pitchFamily="2" charset="0"/>
              </a:rPr>
              <a:t>CdS</a:t>
            </a:r>
            <a:r>
              <a:rPr lang="it-IT" sz="1600" dirty="0">
                <a:solidFill>
                  <a:schemeClr val="tx1"/>
                </a:solidFill>
                <a:latin typeface="Montserrat" panose="00000500000000000000" pitchFamily="2" charset="0"/>
              </a:rPr>
              <a:t>) FESR e FSE+ e la documentazione allegata.</a:t>
            </a:r>
          </a:p>
          <a:p>
            <a:pPr marL="342900" indent="-342900" algn="just">
              <a:spcBef>
                <a:spcPts val="600"/>
              </a:spcBef>
              <a:buFont typeface="Wingdings" panose="05000000000000000000" pitchFamily="2" charset="2"/>
              <a:buChar char="q"/>
            </a:pPr>
            <a:endParaRPr lang="it-IT" sz="1600" dirty="0">
              <a:solidFill>
                <a:schemeClr val="tx1"/>
              </a:solidFill>
              <a:latin typeface="Montserrat" panose="00000500000000000000" pitchFamily="2" charset="0"/>
            </a:endParaRPr>
          </a:p>
          <a:p>
            <a:pPr marL="380990" indent="-380990" algn="just">
              <a:spcBef>
                <a:spcPts val="600"/>
              </a:spcBef>
              <a:buFont typeface="Wingdings" panose="05000000000000000000" pitchFamily="2" charset="2"/>
              <a:buChar char="q"/>
            </a:pPr>
            <a:r>
              <a:rPr lang="it-IT" sz="1600" dirty="0">
                <a:solidFill>
                  <a:schemeClr val="tx1"/>
                </a:solidFill>
                <a:latin typeface="Montserrat" panose="00000500000000000000" pitchFamily="2" charset="0"/>
              </a:rPr>
              <a:t>I criteri di selezione si articolano in criteri di ammissibilità e criteri di valutazione.</a:t>
            </a:r>
          </a:p>
          <a:p>
            <a:pPr marL="342900" indent="-342900" algn="just">
              <a:spcBef>
                <a:spcPts val="600"/>
              </a:spcBef>
              <a:buFont typeface="Wingdings" panose="05000000000000000000" pitchFamily="2" charset="2"/>
              <a:buChar char="q"/>
            </a:pPr>
            <a:endParaRPr lang="it-IT" sz="1600" dirty="0">
              <a:solidFill>
                <a:schemeClr val="tx1"/>
              </a:solidFill>
              <a:latin typeface="Montserrat" panose="00000500000000000000" pitchFamily="2" charset="0"/>
            </a:endParaRPr>
          </a:p>
          <a:p>
            <a:pPr marL="380990" indent="-380990" algn="just">
              <a:spcBef>
                <a:spcPts val="600"/>
              </a:spcBef>
              <a:buFont typeface="Wingdings" panose="05000000000000000000" pitchFamily="2" charset="2"/>
              <a:buChar char="q"/>
            </a:pPr>
            <a:r>
              <a:rPr lang="it-IT" sz="1600" dirty="0">
                <a:solidFill>
                  <a:schemeClr val="tx1"/>
                </a:solidFill>
                <a:latin typeface="Montserrat" panose="00000500000000000000" pitchFamily="2" charset="0"/>
              </a:rPr>
              <a:t>Di seguito i criteri proposti all’approvazione del </a:t>
            </a:r>
            <a:r>
              <a:rPr lang="it-IT" sz="1600" dirty="0" err="1">
                <a:solidFill>
                  <a:schemeClr val="tx1"/>
                </a:solidFill>
                <a:latin typeface="Montserrat" panose="00000500000000000000" pitchFamily="2" charset="0"/>
              </a:rPr>
              <a:t>CdS</a:t>
            </a:r>
            <a:r>
              <a:rPr lang="it-IT" sz="1600" dirty="0">
                <a:solidFill>
                  <a:schemeClr val="tx1"/>
                </a:solidFill>
                <a:latin typeface="Montserrat" panose="00000500000000000000" pitchFamily="2" charset="0"/>
              </a:rPr>
              <a:t> con riferimento alle operazioni finanziate a valere sul PR FESR 2021-2027 e sul PR FSE+ 221-2027</a:t>
            </a:r>
            <a:endParaRPr lang="it-IT" sz="2000" dirty="0">
              <a:solidFill>
                <a:schemeClr val="bg1">
                  <a:lumMod val="50000"/>
                </a:schemeClr>
              </a:solidFill>
              <a:latin typeface="Montserrat" panose="00000500000000000000" pitchFamily="2" charset="0"/>
            </a:endParaRPr>
          </a:p>
          <a:p>
            <a:pPr marL="285750" indent="-285750">
              <a:buFont typeface="Arial" panose="020B0604020202020204" pitchFamily="34" charset="0"/>
              <a:buChar char="•"/>
            </a:pPr>
            <a:endParaRPr lang="it-IT" sz="2000" dirty="0">
              <a:solidFill>
                <a:schemeClr val="bg1">
                  <a:lumMod val="50000"/>
                </a:schemeClr>
              </a:solidFill>
              <a:latin typeface="Montserrat" panose="00000500000000000000" pitchFamily="2" charset="0"/>
            </a:endParaRPr>
          </a:p>
          <a:p>
            <a:pPr marL="285750" indent="-285750">
              <a:buFont typeface="Arial" panose="020B0604020202020204" pitchFamily="34" charset="0"/>
              <a:buChar char="•"/>
            </a:pPr>
            <a:endParaRPr lang="it-IT" sz="2000" dirty="0">
              <a:solidFill>
                <a:schemeClr val="bg1">
                  <a:lumMod val="50000"/>
                </a:schemeClr>
              </a:solidFill>
              <a:latin typeface="Montserrat" panose="00000500000000000000" pitchFamily="2" charset="0"/>
            </a:endParaRPr>
          </a:p>
          <a:p>
            <a:pPr marL="285750" indent="-285750">
              <a:buFont typeface="Arial" panose="020B0604020202020204" pitchFamily="34" charset="0"/>
              <a:buChar char="•"/>
            </a:pPr>
            <a:endParaRPr lang="it-IT" sz="2000" dirty="0">
              <a:solidFill>
                <a:schemeClr val="bg1">
                  <a:lumMod val="50000"/>
                </a:schemeClr>
              </a:solidFill>
              <a:latin typeface="Montserrat" panose="00000500000000000000" pitchFamily="2" charset="0"/>
            </a:endParaRPr>
          </a:p>
          <a:p>
            <a:pPr marL="285750" indent="-285750">
              <a:buFont typeface="Arial" panose="020B0604020202020204" pitchFamily="34" charset="0"/>
              <a:buChar char="•"/>
            </a:pPr>
            <a:endParaRPr lang="it-IT" sz="2000" dirty="0">
              <a:solidFill>
                <a:schemeClr val="bg1">
                  <a:lumMod val="50000"/>
                </a:schemeClr>
              </a:solidFill>
              <a:latin typeface="Montserrat" panose="00000500000000000000" pitchFamily="2" charset="0"/>
            </a:endParaRPr>
          </a:p>
          <a:p>
            <a:pPr marL="285750" indent="-285750">
              <a:buFont typeface="Arial" panose="020B0604020202020204" pitchFamily="34" charset="0"/>
              <a:buChar char="•"/>
            </a:pPr>
            <a:endParaRPr lang="it-IT" sz="2000" dirty="0">
              <a:solidFill>
                <a:schemeClr val="bg1">
                  <a:lumMod val="50000"/>
                </a:schemeClr>
              </a:solidFill>
              <a:latin typeface="Montserrat" panose="00000500000000000000" pitchFamily="2" charset="0"/>
            </a:endParaRPr>
          </a:p>
          <a:p>
            <a:pPr marL="285750" indent="-285750">
              <a:buFont typeface="Arial" panose="020B0604020202020204" pitchFamily="34" charset="0"/>
              <a:buChar char="•"/>
            </a:pPr>
            <a:r>
              <a:rPr lang="it-IT" sz="2000" dirty="0">
                <a:solidFill>
                  <a:schemeClr val="bg1">
                    <a:lumMod val="50000"/>
                  </a:schemeClr>
                </a:solidFill>
                <a:latin typeface="Montserrat" panose="00000500000000000000" pitchFamily="2" charset="0"/>
              </a:rPr>
              <a:t>.</a:t>
            </a:r>
          </a:p>
        </p:txBody>
      </p:sp>
    </p:spTree>
    <p:extLst>
      <p:ext uri="{BB962C8B-B14F-4D97-AF65-F5344CB8AC3E}">
        <p14:creationId xmlns:p14="http://schemas.microsoft.com/office/powerpoint/2010/main" val="3603010866"/>
      </p:ext>
    </p:extLst>
  </p:cSld>
  <p:clrMapOvr>
    <a:masterClrMapping/>
  </p:clrMapOvr>
</p:sld>
</file>

<file path=ppt/theme/theme1.xml><?xml version="1.0" encoding="utf-8"?>
<a:theme xmlns:a="http://schemas.openxmlformats.org/drawingml/2006/main" name="1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EY_regular_presentation_2010">
  <a:themeElements>
    <a:clrScheme name="Custom 1">
      <a:dk1>
        <a:srgbClr val="000000"/>
      </a:dk1>
      <a:lt1>
        <a:srgbClr val="808080"/>
      </a:lt1>
      <a:dk2>
        <a:srgbClr val="FFFFFF"/>
      </a:dk2>
      <a:lt2>
        <a:srgbClr val="808080"/>
      </a:lt2>
      <a:accent1>
        <a:srgbClr val="808080"/>
      </a:accent1>
      <a:accent2>
        <a:srgbClr val="FFE600"/>
      </a:accent2>
      <a:accent3>
        <a:srgbClr val="999999"/>
      </a:accent3>
      <a:accent4>
        <a:srgbClr val="F0F0F0"/>
      </a:accent4>
      <a:accent5>
        <a:srgbClr val="00A3AE"/>
      </a:accent5>
      <a:accent6>
        <a:srgbClr val="C0C0C0"/>
      </a:accent6>
      <a:hlink>
        <a:srgbClr val="336699"/>
      </a:hlink>
      <a:folHlink>
        <a:srgbClr val="91278F"/>
      </a:folHlink>
    </a:clrScheme>
    <a:fontScheme name="EY_Hando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36576" rIns="0" bIns="0" rtlCol="0">
        <a:spAutoFit/>
      </a:bodyPr>
      <a:lstStyle>
        <a:defPPr marL="285750" indent="-285750">
          <a:lnSpc>
            <a:spcPct val="85000"/>
          </a:lnSpc>
          <a:spcAft>
            <a:spcPts val="600"/>
          </a:spcAft>
          <a:buClr>
            <a:schemeClr val="accent2"/>
          </a:buClr>
          <a:buSzPct val="70000"/>
          <a:buFont typeface="Arial" pitchFamily="34" charset="0"/>
          <a:buChar char="►"/>
          <a:defRPr sz="1200" dirty="0" smtClean="0"/>
        </a:defPPr>
      </a:lstStyle>
    </a:txDef>
  </a:objectDefaults>
  <a:extraClrSchemeLst/>
  <a:custClrLst>
    <a:custClr name="EY Special Use Red">
      <a:srgbClr val="F04C3E"/>
    </a:custClr>
    <a:custClr name="EY Special Use Blue 50%">
      <a:srgbClr val="7FD1D6"/>
    </a:custClr>
    <a:custClr name="EY Special Use Purple">
      <a:srgbClr val="91278F"/>
    </a:custClr>
    <a:custClr name="EY Special Use Purple 50%">
      <a:srgbClr val="C893C7"/>
    </a:custClr>
    <a:custClr name="EY Special Use Green">
      <a:srgbClr val="2C973E"/>
    </a:custClr>
    <a:custClr name="EY Special Use Green 50%">
      <a:srgbClr val="95CB89"/>
    </a:custClr>
    <a:custClr name="EY Yellow 50%">
      <a:srgbClr val="FFF27F"/>
    </a:custClr>
    <a:custClr name="EY Special Use Lilac">
      <a:srgbClr val="AC98DB"/>
    </a:custClr>
    <a:custClr name="EY Special Use Lilac 50%">
      <a:srgbClr val="D8D2E0"/>
    </a:custClr>
    <a:custClr name="EY Link Blue">
      <a:srgbClr val="336699"/>
    </a:custClr>
  </a:custClrLst>
</a:theme>
</file>

<file path=ppt/theme/theme3.xml><?xml version="1.0" encoding="utf-8"?>
<a:theme xmlns:a="http://schemas.openxmlformats.org/drawingml/2006/main" name="1_EY_regular_presentation">
  <a:themeElements>
    <a:clrScheme name="Custom 1">
      <a:dk1>
        <a:srgbClr val="000000"/>
      </a:dk1>
      <a:lt1>
        <a:srgbClr val="808080"/>
      </a:lt1>
      <a:dk2>
        <a:srgbClr val="FFFFFF"/>
      </a:dk2>
      <a:lt2>
        <a:srgbClr val="808080"/>
      </a:lt2>
      <a:accent1>
        <a:srgbClr val="808080"/>
      </a:accent1>
      <a:accent2>
        <a:srgbClr val="FFE600"/>
      </a:accent2>
      <a:accent3>
        <a:srgbClr val="999999"/>
      </a:accent3>
      <a:accent4>
        <a:srgbClr val="F0F0F0"/>
      </a:accent4>
      <a:accent5>
        <a:srgbClr val="00A3AE"/>
      </a:accent5>
      <a:accent6>
        <a:srgbClr val="C0C0C0"/>
      </a:accent6>
      <a:hlink>
        <a:srgbClr val="336699"/>
      </a:hlink>
      <a:folHlink>
        <a:srgbClr val="91278F"/>
      </a:folHlink>
    </a:clrScheme>
    <a:fontScheme name="EY_Hando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36576" rIns="0" bIns="0" rtlCol="0">
        <a:spAutoFit/>
      </a:bodyPr>
      <a:lstStyle>
        <a:defPPr marL="285750" indent="-285750">
          <a:lnSpc>
            <a:spcPct val="85000"/>
          </a:lnSpc>
          <a:spcAft>
            <a:spcPts val="600"/>
          </a:spcAft>
          <a:buClr>
            <a:schemeClr val="accent2"/>
          </a:buClr>
          <a:buSzPct val="70000"/>
          <a:buFont typeface="Arial" pitchFamily="34" charset="0"/>
          <a:buChar char="►"/>
          <a:defRPr sz="1200" dirty="0" smtClean="0"/>
        </a:defPPr>
      </a:lstStyle>
    </a:txDef>
  </a:objectDefaults>
  <a:extraClrSchemeLst/>
  <a:custClrLst>
    <a:custClr name="EY Special Use Red">
      <a:srgbClr val="F04C3E"/>
    </a:custClr>
    <a:custClr name="EY Special Use Blue 50%">
      <a:srgbClr val="7FD1D6"/>
    </a:custClr>
    <a:custClr name="EY Special Use Purple">
      <a:srgbClr val="91278F"/>
    </a:custClr>
    <a:custClr name="EY Special Use Purple 50%">
      <a:srgbClr val="C893C7"/>
    </a:custClr>
    <a:custClr name="EY Special Use Green">
      <a:srgbClr val="2C973E"/>
    </a:custClr>
    <a:custClr name="EY Special Use Green 50%">
      <a:srgbClr val="95CB89"/>
    </a:custClr>
    <a:custClr name="EY Yellow 50%">
      <a:srgbClr val="FFF27F"/>
    </a:custClr>
    <a:custClr name="EY Special Use Lilac">
      <a:srgbClr val="AC98DB"/>
    </a:custClr>
    <a:custClr name="EY Special Use Lilac 50%">
      <a:srgbClr val="D8D2E0"/>
    </a:custClr>
    <a:custClr name="EY Link Blue">
      <a:srgbClr val="336699"/>
    </a:custClr>
  </a:custClrLst>
</a:theme>
</file>

<file path=ppt/theme/theme4.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15710BC44AE004C86E5380C8FE23A98" ma:contentTypeVersion="13" ma:contentTypeDescription="Create a new document." ma:contentTypeScope="" ma:versionID="ebb73871edad806d9e9c49ed02322ad9">
  <xsd:schema xmlns:xsd="http://www.w3.org/2001/XMLSchema" xmlns:xs="http://www.w3.org/2001/XMLSchema" xmlns:p="http://schemas.microsoft.com/office/2006/metadata/properties" xmlns:ns3="22600976-5e91-4b51-8f45-66ebcfdee0df" xmlns:ns4="50426afc-9f3e-4d18-9d94-3dd617ae4704" targetNamespace="http://schemas.microsoft.com/office/2006/metadata/properties" ma:root="true" ma:fieldsID="0f7f5f7801323cd4a7a36399bbf7e7cd" ns3:_="" ns4:_="">
    <xsd:import namespace="22600976-5e91-4b51-8f45-66ebcfdee0df"/>
    <xsd:import namespace="50426afc-9f3e-4d18-9d94-3dd617ae4704"/>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600976-5e91-4b51-8f45-66ebcfdee0d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0426afc-9f3e-4d18-9d94-3dd617ae4704"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FB7B10B-7A69-4600-BB1D-28D8402C403D}">
  <ds:schemaRefs>
    <ds:schemaRef ds:uri="http://purl.org/dc/dcmitype/"/>
    <ds:schemaRef ds:uri="50426afc-9f3e-4d18-9d94-3dd617ae4704"/>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schemas.microsoft.com/office/infopath/2007/PartnerControls"/>
    <ds:schemaRef ds:uri="22600976-5e91-4b51-8f45-66ebcfdee0df"/>
    <ds:schemaRef ds:uri="http://www.w3.org/XML/1998/namespace"/>
  </ds:schemaRefs>
</ds:datastoreItem>
</file>

<file path=customXml/itemProps2.xml><?xml version="1.0" encoding="utf-8"?>
<ds:datastoreItem xmlns:ds="http://schemas.openxmlformats.org/officeDocument/2006/customXml" ds:itemID="{836751D5-1EAF-4BBD-9223-DF0B1697E96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600976-5e91-4b51-8f45-66ebcfdee0df"/>
    <ds:schemaRef ds:uri="50426afc-9f3e-4d18-9d94-3dd617ae470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70C2650-0717-4A67-8804-57DF35AA1BF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18846</TotalTime>
  <Words>7300</Words>
  <Application>Microsoft Office PowerPoint</Application>
  <PresentationFormat>Widescreen</PresentationFormat>
  <Paragraphs>442</Paragraphs>
  <Slides>31</Slides>
  <Notes>6</Notes>
  <HiddenSlides>0</HiddenSlides>
  <MMClips>0</MMClips>
  <ScaleCrop>false</ScaleCrop>
  <HeadingPairs>
    <vt:vector size="6" baseType="variant">
      <vt:variant>
        <vt:lpstr>Caratteri utilizzati</vt:lpstr>
      </vt:variant>
      <vt:variant>
        <vt:i4>8</vt:i4>
      </vt:variant>
      <vt:variant>
        <vt:lpstr>Tema</vt:lpstr>
      </vt:variant>
      <vt:variant>
        <vt:i4>3</vt:i4>
      </vt:variant>
      <vt:variant>
        <vt:lpstr>Titoli diapositive</vt:lpstr>
      </vt:variant>
      <vt:variant>
        <vt:i4>31</vt:i4>
      </vt:variant>
    </vt:vector>
  </HeadingPairs>
  <TitlesOfParts>
    <vt:vector size="42" baseType="lpstr">
      <vt:lpstr>Arial</vt:lpstr>
      <vt:lpstr>Calibri</vt:lpstr>
      <vt:lpstr>Calibri Light</vt:lpstr>
      <vt:lpstr>Century Gothic</vt:lpstr>
      <vt:lpstr>Courier New</vt:lpstr>
      <vt:lpstr>Helvetica</vt:lpstr>
      <vt:lpstr>Montserrat</vt:lpstr>
      <vt:lpstr>Wingdings</vt:lpstr>
      <vt:lpstr>1_Tema di Office</vt:lpstr>
      <vt:lpstr>EY_regular_presentation_2010</vt:lpstr>
      <vt:lpstr>1_EY_regular_presentation</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dc:creator>
  <cp:lastModifiedBy>AMELIA VITA</cp:lastModifiedBy>
  <cp:revision>717</cp:revision>
  <cp:lastPrinted>2022-09-21T08:17:36Z</cp:lastPrinted>
  <dcterms:created xsi:type="dcterms:W3CDTF">2020-07-14T07:18:23Z</dcterms:created>
  <dcterms:modified xsi:type="dcterms:W3CDTF">2022-09-21T11:36:13Z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0x010100F15710BC44AE004C86E5380C8FE23A98</vt:lpwstr>
  </property>
</Properties>
</file>